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9" r:id="rId5"/>
    <p:sldId id="398" r:id="rId6"/>
    <p:sldId id="415" r:id="rId7"/>
    <p:sldId id="418" r:id="rId8"/>
    <p:sldId id="416" r:id="rId9"/>
    <p:sldId id="417" r:id="rId10"/>
    <p:sldId id="420" r:id="rId11"/>
    <p:sldId id="419" r:id="rId12"/>
    <p:sldId id="421" r:id="rId13"/>
    <p:sldId id="422" r:id="rId14"/>
    <p:sldId id="423" r:id="rId15"/>
    <p:sldId id="424" r:id="rId16"/>
    <p:sldId id="425" r:id="rId17"/>
    <p:sldId id="34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orient="horz" pos="5" userDrawn="1">
          <p15:clr>
            <a:srgbClr val="A4A3A4"/>
          </p15:clr>
        </p15:guide>
        <p15:guide id="5" pos="619" userDrawn="1">
          <p15:clr>
            <a:srgbClr val="A4A3A4"/>
          </p15:clr>
        </p15:guide>
        <p15:guide id="6" pos="7401" userDrawn="1">
          <p15:clr>
            <a:srgbClr val="A4A3A4"/>
          </p15:clr>
        </p15:guide>
        <p15:guide id="7" orient="horz" pos="981" userDrawn="1">
          <p15:clr>
            <a:srgbClr val="A4A3A4"/>
          </p15:clr>
        </p15:guide>
        <p15:guide id="8" pos="2457" userDrawn="1">
          <p15:clr>
            <a:srgbClr val="A4A3A4"/>
          </p15:clr>
        </p15:guide>
        <p15:guide id="9" pos="3848">
          <p15:clr>
            <a:srgbClr val="A4A3A4"/>
          </p15:clr>
        </p15:guide>
        <p15:guide id="10" pos="65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8CE"/>
    <a:srgbClr val="009FE3"/>
    <a:srgbClr val="4EB27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47" autoAdjust="0"/>
    <p:restoredTop sz="98664" autoAdjust="0"/>
  </p:normalViewPr>
  <p:slideViewPr>
    <p:cSldViewPr snapToGrid="0" showGuides="1">
      <p:cViewPr varScale="1">
        <p:scale>
          <a:sx n="75" d="100"/>
          <a:sy n="75" d="100"/>
        </p:scale>
        <p:origin x="666" y="54"/>
      </p:cViewPr>
      <p:guideLst>
        <p:guide orient="horz" pos="2160"/>
        <p:guide pos="3840"/>
        <p:guide orient="horz" pos="3974"/>
        <p:guide orient="horz" pos="5"/>
        <p:guide pos="619"/>
        <p:guide pos="7401"/>
        <p:guide orient="horz" pos="981"/>
        <p:guide pos="2457"/>
        <p:guide pos="3848"/>
        <p:guide pos="65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16" d="100"/>
          <a:sy n="116" d="100"/>
        </p:scale>
        <p:origin x="19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F6877-A03C-44B1-9C0A-5366537E5BF1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8F2837-6991-4821-9D81-028D33031A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82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4E719-D309-4ED0-A2E0-5F7E8535BA11}" type="datetimeFigureOut">
              <a:rPr lang="en-US" smtClean="0"/>
              <a:pPr/>
              <a:t>2/15/2019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B44051-38D0-4B95-A530-5445B3B3CB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978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2057400" y="2765425"/>
            <a:ext cx="10134600" cy="3984625"/>
          </a:xfrm>
          <a:solidFill>
            <a:schemeClr val="bg2"/>
          </a:solidFill>
        </p:spPr>
        <p:txBody>
          <a:bodyPr bIns="396000" anchor="b" anchorCtr="0"/>
          <a:lstStyle>
            <a:lvl1pPr marL="0" indent="0">
              <a:buFontTx/>
              <a:buNone/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icon and INSERT your picture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36851" y="2915950"/>
            <a:ext cx="1728000" cy="1728000"/>
          </a:xfrm>
          <a:solidFill>
            <a:schemeClr val="tx2"/>
          </a:solidFill>
          <a:ln>
            <a:noFill/>
          </a:ln>
        </p:spPr>
        <p:txBody>
          <a:bodyPr bIns="108000" anchor="b" anchorCtr="0"/>
          <a:lstStyle>
            <a:lvl1pPr marL="0" indent="0" algn="ctr">
              <a:lnSpc>
                <a:spcPct val="95000"/>
              </a:lnSpc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 and/or xx/xx/2017</a:t>
            </a:r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-1" y="6750000"/>
            <a:ext cx="12202418" cy="108000"/>
            <a:chOff x="-1" y="6750000"/>
            <a:chExt cx="12202418" cy="108000"/>
          </a:xfrm>
        </p:grpSpPr>
        <p:sp>
          <p:nvSpPr>
            <p:cNvPr id="25" name="Rectangle 24"/>
            <p:cNvSpPr/>
            <p:nvPr userDrawn="1"/>
          </p:nvSpPr>
          <p:spPr>
            <a:xfrm>
              <a:off x="-1" y="6750000"/>
              <a:ext cx="1000800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10006417" y="6750000"/>
              <a:ext cx="2196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742" y="2915950"/>
            <a:ext cx="7920000" cy="1728000"/>
          </a:xfrm>
          <a:solidFill>
            <a:srgbClr val="009FE3">
              <a:alpha val="64706"/>
            </a:srgbClr>
          </a:solidFill>
          <a:ln>
            <a:noFill/>
          </a:ln>
        </p:spPr>
        <p:txBody>
          <a:bodyPr tIns="126000" rIns="360000" anchor="t" anchorCtr="0">
            <a:noAutofit/>
          </a:bodyPr>
          <a:lstStyle>
            <a:lvl1pPr algn="l"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57742" y="4211950"/>
            <a:ext cx="7920000" cy="432000"/>
          </a:xfrm>
        </p:spPr>
        <p:txBody>
          <a:bodyPr bIns="108000" anchor="b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415" y="386076"/>
            <a:ext cx="1756800" cy="4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31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halle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065338" y="2765425"/>
            <a:ext cx="10126662" cy="3984625"/>
          </a:xfrm>
          <a:solidFill>
            <a:schemeClr val="bg2"/>
          </a:solidFill>
        </p:spPr>
        <p:txBody>
          <a:bodyPr bIns="396000" anchor="b" anchorCtr="0"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 smtClean="0"/>
              <a:t>CLICK ICON AND INSERT YOUR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4851" y="2915950"/>
            <a:ext cx="7920000" cy="1728000"/>
          </a:xfrm>
          <a:solidFill>
            <a:schemeClr val="accent2">
              <a:alpha val="65098"/>
            </a:schemeClr>
          </a:solidFill>
        </p:spPr>
        <p:txBody>
          <a:bodyPr tIns="144000" rIns="360000" anchor="t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chapter title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1" y="6750000"/>
            <a:ext cx="12202418" cy="108000"/>
            <a:chOff x="-1" y="6750000"/>
            <a:chExt cx="12202418" cy="10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-1" y="6750000"/>
              <a:ext cx="1000800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0006417" y="6750000"/>
              <a:ext cx="2196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336851" y="2915950"/>
            <a:ext cx="1728000" cy="1728000"/>
            <a:chOff x="336851" y="2915950"/>
            <a:chExt cx="1728000" cy="1728000"/>
          </a:xfrm>
        </p:grpSpPr>
        <p:sp>
          <p:nvSpPr>
            <p:cNvPr id="5" name="Rectangle 4"/>
            <p:cNvSpPr>
              <a:spLocks noChangeAspect="1"/>
            </p:cNvSpPr>
            <p:nvPr userDrawn="1"/>
          </p:nvSpPr>
          <p:spPr>
            <a:xfrm>
              <a:off x="336851" y="2915950"/>
              <a:ext cx="1728000" cy="172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7A800"/>
                </a:clrFrom>
                <a:clrTo>
                  <a:srgbClr val="F7A8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851" y="2915950"/>
              <a:ext cx="1728000" cy="172800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415" y="386076"/>
            <a:ext cx="1756800" cy="4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78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065338" y="2765425"/>
            <a:ext cx="10126662" cy="3984625"/>
          </a:xfrm>
          <a:solidFill>
            <a:schemeClr val="bg2"/>
          </a:solidFill>
        </p:spPr>
        <p:txBody>
          <a:bodyPr bIns="396000" anchor="b" anchorCtr="0"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 smtClean="0"/>
              <a:t>CLICK ICON AND INSERT YOUR PICTURE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336851" y="2915950"/>
            <a:ext cx="1728000" cy="1728000"/>
            <a:chOff x="336851" y="2915950"/>
            <a:chExt cx="1728000" cy="1728000"/>
          </a:xfrm>
        </p:grpSpPr>
        <p:sp>
          <p:nvSpPr>
            <p:cNvPr id="14" name="Rectangle 13"/>
            <p:cNvSpPr>
              <a:spLocks noChangeAspect="1"/>
            </p:cNvSpPr>
            <p:nvPr userDrawn="1"/>
          </p:nvSpPr>
          <p:spPr>
            <a:xfrm>
              <a:off x="336851" y="2915950"/>
              <a:ext cx="1728000" cy="17280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4AB370"/>
                </a:clrFrom>
                <a:clrTo>
                  <a:srgbClr val="4AB37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851" y="2915950"/>
              <a:ext cx="1728000" cy="172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4851" y="2915950"/>
            <a:ext cx="7920000" cy="1728000"/>
          </a:xfrm>
          <a:solidFill>
            <a:schemeClr val="accent3">
              <a:alpha val="65098"/>
            </a:schemeClr>
          </a:solidFill>
        </p:spPr>
        <p:txBody>
          <a:bodyPr tIns="144000" rIns="360000" anchor="t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chapter title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1" y="6750000"/>
            <a:ext cx="12202418" cy="108000"/>
            <a:chOff x="-1" y="6750000"/>
            <a:chExt cx="12202418" cy="10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-1" y="6750000"/>
              <a:ext cx="1000800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0006417" y="6750000"/>
              <a:ext cx="2196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415" y="386076"/>
            <a:ext cx="1756800" cy="4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50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ombi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065338" y="2765425"/>
            <a:ext cx="10126662" cy="3984625"/>
          </a:xfrm>
          <a:solidFill>
            <a:schemeClr val="bg2"/>
          </a:solidFill>
        </p:spPr>
        <p:txBody>
          <a:bodyPr bIns="396000" anchor="b" anchorCtr="0"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 smtClean="0"/>
              <a:t>CLICK ICON AND INSERT YOUR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4851" y="2915950"/>
            <a:ext cx="7920000" cy="1728000"/>
          </a:xfrm>
          <a:solidFill>
            <a:schemeClr val="accent4">
              <a:alpha val="65098"/>
            </a:schemeClr>
          </a:solidFill>
        </p:spPr>
        <p:txBody>
          <a:bodyPr tIns="144000" rIns="360000" anchor="t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chapter title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1" y="6750000"/>
            <a:ext cx="12202418" cy="108000"/>
            <a:chOff x="-1" y="6750000"/>
            <a:chExt cx="12202418" cy="10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-1" y="6750000"/>
              <a:ext cx="1000800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0006417" y="6750000"/>
              <a:ext cx="2196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/>
          <p:cNvGrpSpPr/>
          <p:nvPr userDrawn="1"/>
        </p:nvGrpSpPr>
        <p:grpSpPr>
          <a:xfrm>
            <a:off x="336851" y="2915950"/>
            <a:ext cx="1728000" cy="1728000"/>
            <a:chOff x="336851" y="2915950"/>
            <a:chExt cx="1728000" cy="1728000"/>
          </a:xfrm>
        </p:grpSpPr>
        <p:sp>
          <p:nvSpPr>
            <p:cNvPr id="15" name="Rectangle 14"/>
            <p:cNvSpPr>
              <a:spLocks noChangeAspect="1"/>
            </p:cNvSpPr>
            <p:nvPr userDrawn="1"/>
          </p:nvSpPr>
          <p:spPr>
            <a:xfrm>
              <a:off x="336851" y="2915950"/>
              <a:ext cx="1728000" cy="172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1E5162"/>
                </a:clrFrom>
                <a:clrTo>
                  <a:srgbClr val="1E5162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851" y="2915950"/>
              <a:ext cx="1728000" cy="1728000"/>
            </a:xfrm>
            <a:prstGeom prst="rect">
              <a:avLst/>
            </a:prstGeom>
          </p:spPr>
        </p:pic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415" y="386076"/>
            <a:ext cx="1756800" cy="4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551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36594" y="2915950"/>
            <a:ext cx="1728000" cy="1728000"/>
          </a:xfrm>
          <a:solidFill>
            <a:schemeClr val="tx2"/>
          </a:solidFill>
        </p:spPr>
        <p:txBody>
          <a:bodyPr lIns="252000" bIns="180000" anchor="b" anchorCtr="0"/>
          <a:lstStyle>
            <a:lvl1pPr marL="0" indent="0">
              <a:buFontTx/>
              <a:buNone/>
              <a:defRPr sz="16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4851" y="2915950"/>
            <a:ext cx="7920000" cy="1728000"/>
          </a:xfrm>
          <a:solidFill>
            <a:schemeClr val="tx2">
              <a:alpha val="65098"/>
            </a:schemeClr>
          </a:solidFill>
        </p:spPr>
        <p:txBody>
          <a:bodyPr tIns="144000" rIns="360000" anchor="t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chapter title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1" y="6750000"/>
            <a:ext cx="12202418" cy="108000"/>
            <a:chOff x="-1" y="6750000"/>
            <a:chExt cx="12202418" cy="10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-1" y="6750000"/>
              <a:ext cx="1000800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0006417" y="6750000"/>
              <a:ext cx="2196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415" y="386076"/>
            <a:ext cx="1756800" cy="4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61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213808"/>
            <a:ext cx="4464000" cy="39727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2792" y="2213808"/>
            <a:ext cx="4464000" cy="397277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87629" y="1473591"/>
            <a:ext cx="8460000" cy="468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200" y="356400"/>
            <a:ext cx="504000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6056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 -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65384"/>
            <a:ext cx="4464000" cy="472120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32792" y="1465384"/>
            <a:ext cx="4464000" cy="472120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200" y="356400"/>
            <a:ext cx="504000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121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200" y="356400"/>
            <a:ext cx="504000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788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200" y="356400"/>
            <a:ext cx="504000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8616104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13" r="25606"/>
          <a:stretch/>
        </p:blipFill>
        <p:spPr>
          <a:xfrm flipH="1">
            <a:off x="2064849" y="2765416"/>
            <a:ext cx="10131109" cy="3984584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36851" y="2915950"/>
            <a:ext cx="1728000" cy="1728000"/>
          </a:xfrm>
          <a:solidFill>
            <a:schemeClr val="tx2"/>
          </a:solidFill>
          <a:ln>
            <a:noFill/>
          </a:ln>
        </p:spPr>
        <p:txBody>
          <a:bodyPr bIns="108000" anchor="b" anchorCtr="0"/>
          <a:lstStyle>
            <a:lvl1pPr marL="0" indent="0" algn="ctr">
              <a:lnSpc>
                <a:spcPct val="95000"/>
              </a:lnSpc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Location and/or xx/xx/2017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742" y="2915950"/>
            <a:ext cx="7920000" cy="1728000"/>
          </a:xfrm>
          <a:solidFill>
            <a:schemeClr val="tx2">
              <a:alpha val="65098"/>
            </a:schemeClr>
          </a:solidFill>
          <a:ln>
            <a:noFill/>
          </a:ln>
        </p:spPr>
        <p:txBody>
          <a:bodyPr tIns="126000" rIns="360000" anchor="t" anchorCtr="0">
            <a:noAutofit/>
          </a:bodyPr>
          <a:lstStyle>
            <a:lvl1pPr algn="l"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grpSp>
        <p:nvGrpSpPr>
          <p:cNvPr id="24" name="Group 23"/>
          <p:cNvGrpSpPr/>
          <p:nvPr userDrawn="1"/>
        </p:nvGrpSpPr>
        <p:grpSpPr>
          <a:xfrm>
            <a:off x="-1" y="6750000"/>
            <a:ext cx="12202418" cy="108000"/>
            <a:chOff x="-1" y="6750000"/>
            <a:chExt cx="12202418" cy="108000"/>
          </a:xfrm>
        </p:grpSpPr>
        <p:sp>
          <p:nvSpPr>
            <p:cNvPr id="25" name="Rectangle 24"/>
            <p:cNvSpPr/>
            <p:nvPr userDrawn="1"/>
          </p:nvSpPr>
          <p:spPr>
            <a:xfrm>
              <a:off x="-1" y="6750000"/>
              <a:ext cx="1000800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10006417" y="6750000"/>
              <a:ext cx="2196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57742" y="4211950"/>
            <a:ext cx="7920000" cy="432000"/>
          </a:xfrm>
        </p:spPr>
        <p:txBody>
          <a:bodyPr bIns="108000" anchor="b" anchorCtr="0">
            <a:no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Author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415" y="386076"/>
            <a:ext cx="1756800" cy="4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463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SzPct val="75000"/>
              <a:defRPr/>
            </a:lvl2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200" y="356400"/>
            <a:ext cx="504000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87627" y="1473591"/>
            <a:ext cx="8460000" cy="468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4755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628" y="1473592"/>
            <a:ext cx="9109164" cy="477074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200" y="356400"/>
            <a:ext cx="504000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61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629" y="2213808"/>
            <a:ext cx="5359168" cy="4030529"/>
          </a:xfrm>
        </p:spPr>
        <p:txBody>
          <a:bodyPr/>
          <a:lstStyle>
            <a:lvl1pPr marL="252000" indent="-252000">
              <a:lnSpc>
                <a:spcPct val="95000"/>
              </a:lnSpc>
              <a:buFontTx/>
              <a:buBlip>
                <a:blip r:embed="rId2"/>
              </a:buBlip>
              <a:defRPr sz="1800" cap="none" baseline="0"/>
            </a:lvl1pPr>
            <a:lvl2pPr marL="432000" indent="-180000">
              <a:buFontTx/>
              <a:buBlip>
                <a:blip r:embed="rId3"/>
              </a:buBlip>
              <a:defRPr/>
            </a:lvl2pPr>
            <a:lvl3pPr marL="684000" indent="-180000">
              <a:defRPr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87629" y="1473591"/>
            <a:ext cx="8460000" cy="468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396283" y="1954166"/>
            <a:ext cx="4466438" cy="5124994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200" y="356400"/>
            <a:ext cx="504000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92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7628" y="2213808"/>
            <a:ext cx="5400000" cy="4030529"/>
          </a:xfrm>
        </p:spPr>
        <p:txBody>
          <a:bodyPr/>
          <a:lstStyle>
            <a:lvl1pPr marL="0" indent="0">
              <a:buFontTx/>
              <a:buNone/>
              <a:defRPr sz="1800" b="1" i="0" cap="none" baseline="0"/>
            </a:lvl1pPr>
            <a:lvl2pPr marL="215900" indent="-215900">
              <a:spcBef>
                <a:spcPts val="900"/>
              </a:spcBef>
              <a:buFont typeface="Arial" panose="020B0604020202020204" pitchFamily="34" charset="0"/>
              <a:buChar char="•"/>
              <a:defRPr sz="1600" cap="none" baseline="0"/>
            </a:lvl2pPr>
            <a:lvl3pPr marL="215900" indent="0">
              <a:buFontTx/>
              <a:buNone/>
              <a:defRPr sz="1400"/>
            </a:lvl3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87627" y="1473591"/>
            <a:ext cx="5400000" cy="46800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FontTx/>
              <a:buNone/>
              <a:defRPr sz="2000" b="0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add product name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03922" y="1473591"/>
            <a:ext cx="4950236" cy="2384034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18" name="Table Placeholder 17"/>
          <p:cNvSpPr>
            <a:spLocks noGrp="1"/>
          </p:cNvSpPr>
          <p:nvPr>
            <p:ph type="tbl" sz="quarter" idx="17"/>
          </p:nvPr>
        </p:nvSpPr>
        <p:spPr>
          <a:xfrm>
            <a:off x="7210426" y="4076700"/>
            <a:ext cx="4533900" cy="21669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cs-CZ" smtClean="0"/>
              <a:t>Kliknutím na ikonu přidáte tabulku.</a:t>
            </a:r>
            <a:endParaRPr lang="en-US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200" y="356400"/>
            <a:ext cx="504000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77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4102098" y="-1340182"/>
            <a:ext cx="4978068" cy="11201738"/>
          </a:xfrm>
          <a:prstGeom prst="rect">
            <a:avLst/>
          </a:prstGeom>
        </p:spPr>
      </p:pic>
      <p:sp>
        <p:nvSpPr>
          <p:cNvPr id="8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31200" y="356400"/>
            <a:ext cx="504000" cy="504000"/>
          </a:xfrm>
        </p:spPr>
        <p:txBody>
          <a:bodyPr lIns="0" tIns="0" rIns="0" bIns="0"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Tx/>
              <a:buNone/>
              <a:defRPr sz="2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#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93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re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065338" y="2765425"/>
            <a:ext cx="10126662" cy="3984625"/>
          </a:xfrm>
          <a:solidFill>
            <a:schemeClr val="bg2"/>
          </a:solidFill>
        </p:spPr>
        <p:txBody>
          <a:bodyPr bIns="396000" anchor="b" anchorCtr="0"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 smtClean="0"/>
              <a:t>CLICK ICON AND INSERT YOUR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4851" y="2915950"/>
            <a:ext cx="7920000" cy="1728000"/>
          </a:xfrm>
          <a:solidFill>
            <a:schemeClr val="tx2">
              <a:alpha val="65098"/>
            </a:schemeClr>
          </a:solidFill>
        </p:spPr>
        <p:txBody>
          <a:bodyPr tIns="144000" rIns="360000" anchor="t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chapter title</a:t>
            </a:r>
            <a:endParaRPr lang="en-US" dirty="0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336851" y="2915950"/>
            <a:ext cx="1728000" cy="1728000"/>
            <a:chOff x="336851" y="2915950"/>
            <a:chExt cx="1728000" cy="1728000"/>
          </a:xfrm>
        </p:grpSpPr>
        <p:sp>
          <p:nvSpPr>
            <p:cNvPr id="15" name="Rectangle 14"/>
            <p:cNvSpPr>
              <a:spLocks noChangeAspect="1"/>
            </p:cNvSpPr>
            <p:nvPr userDrawn="1"/>
          </p:nvSpPr>
          <p:spPr>
            <a:xfrm>
              <a:off x="336851" y="2915950"/>
              <a:ext cx="1728000" cy="172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009FE3"/>
                </a:clrFrom>
                <a:clrTo>
                  <a:srgbClr val="009FE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851" y="2915950"/>
              <a:ext cx="1728000" cy="172800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 userDrawn="1"/>
        </p:nvGrpSpPr>
        <p:grpSpPr>
          <a:xfrm>
            <a:off x="-1" y="6750000"/>
            <a:ext cx="12202418" cy="108000"/>
            <a:chOff x="-1" y="6750000"/>
            <a:chExt cx="12202418" cy="10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-1" y="6750000"/>
              <a:ext cx="1000800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0006417" y="6750000"/>
              <a:ext cx="2196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415" y="386076"/>
            <a:ext cx="1756800" cy="4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7455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crea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2065338" y="1"/>
            <a:ext cx="10126662" cy="6750050"/>
          </a:xfrm>
          <a:solidFill>
            <a:schemeClr val="bg2"/>
          </a:solidFill>
        </p:spPr>
        <p:txBody>
          <a:bodyPr bIns="396000" anchor="b" anchorCtr="0"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8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 smtClean="0"/>
              <a:t>CLICK ICON AND INSERT YOUR PICTURE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36851" y="2915950"/>
            <a:ext cx="1728000" cy="1728000"/>
            <a:chOff x="336851" y="2915950"/>
            <a:chExt cx="1728000" cy="1728000"/>
          </a:xfrm>
        </p:grpSpPr>
        <p:sp>
          <p:nvSpPr>
            <p:cNvPr id="15" name="Rectangle 14"/>
            <p:cNvSpPr>
              <a:spLocks noChangeAspect="1"/>
            </p:cNvSpPr>
            <p:nvPr userDrawn="1"/>
          </p:nvSpPr>
          <p:spPr>
            <a:xfrm>
              <a:off x="336851" y="2915950"/>
              <a:ext cx="1728000" cy="172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009FE3"/>
                </a:clrFrom>
                <a:clrTo>
                  <a:srgbClr val="009FE3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6851" y="2915950"/>
              <a:ext cx="1728000" cy="17280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64851" y="2915950"/>
            <a:ext cx="7920000" cy="1728000"/>
          </a:xfrm>
          <a:solidFill>
            <a:schemeClr val="tx2">
              <a:alpha val="65098"/>
            </a:schemeClr>
          </a:solidFill>
        </p:spPr>
        <p:txBody>
          <a:bodyPr tIns="144000" rIns="360000" anchor="t" anchorCtr="0">
            <a:noAutofit/>
          </a:bodyPr>
          <a:lstStyle>
            <a:lvl1pPr>
              <a:lnSpc>
                <a:spcPct val="9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chapter title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-1" y="6750000"/>
            <a:ext cx="12202418" cy="108000"/>
            <a:chOff x="-1" y="6750000"/>
            <a:chExt cx="12202418" cy="108000"/>
          </a:xfrm>
        </p:grpSpPr>
        <p:sp>
          <p:nvSpPr>
            <p:cNvPr id="10" name="Rectangle 9"/>
            <p:cNvSpPr/>
            <p:nvPr userDrawn="1"/>
          </p:nvSpPr>
          <p:spPr>
            <a:xfrm>
              <a:off x="-1" y="6750000"/>
              <a:ext cx="1000800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0006417" y="6750000"/>
              <a:ext cx="2196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0362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tif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6415" y="386076"/>
            <a:ext cx="1756800" cy="44083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8640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628" y="2213808"/>
            <a:ext cx="9109164" cy="40305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5"/>
                </a:solidFill>
              </a:defRPr>
            </a:lvl1pPr>
          </a:lstStyle>
          <a:p>
            <a:fld id="{B3CCAD01-7E06-4BD1-8DEA-706A63FE8CA2}" type="datetime1">
              <a:rPr lang="en-US" smtClean="0"/>
              <a:pPr/>
              <a:t>2/15/2019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accent5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0274" y="6356350"/>
            <a:ext cx="5472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accent5"/>
                </a:solidFill>
              </a:defRPr>
            </a:lvl1pPr>
          </a:lstStyle>
          <a:p>
            <a:fld id="{4B5A5C6B-795F-4D34-919B-37CCAFFF7B40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-1" y="6750000"/>
            <a:ext cx="12202418" cy="108000"/>
            <a:chOff x="-1" y="6750000"/>
            <a:chExt cx="12202418" cy="108000"/>
          </a:xfrm>
        </p:grpSpPr>
        <p:sp>
          <p:nvSpPr>
            <p:cNvPr id="11" name="Rectangle 10"/>
            <p:cNvSpPr/>
            <p:nvPr userDrawn="1"/>
          </p:nvSpPr>
          <p:spPr>
            <a:xfrm>
              <a:off x="-1" y="6750000"/>
              <a:ext cx="10008000" cy="10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0006417" y="6750000"/>
              <a:ext cx="2196000" cy="108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329532" y="356326"/>
            <a:ext cx="504000" cy="50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9" r:id="rId2"/>
    <p:sldLayoutId id="2147483650" r:id="rId3"/>
    <p:sldLayoutId id="2147483667" r:id="rId4"/>
    <p:sldLayoutId id="2147483660" r:id="rId5"/>
    <p:sldLayoutId id="2147483666" r:id="rId6"/>
    <p:sldLayoutId id="2147483661" r:id="rId7"/>
    <p:sldLayoutId id="2147483651" r:id="rId8"/>
    <p:sldLayoutId id="2147483664" r:id="rId9"/>
    <p:sldLayoutId id="2147483662" r:id="rId10"/>
    <p:sldLayoutId id="2147483663" r:id="rId11"/>
    <p:sldLayoutId id="2147483665" r:id="rId12"/>
    <p:sldLayoutId id="2147483670" r:id="rId13"/>
    <p:sldLayoutId id="2147483652" r:id="rId14"/>
    <p:sldLayoutId id="2147483668" r:id="rId15"/>
    <p:sldLayoutId id="2147483654" r:id="rId16"/>
    <p:sldLayoutId id="2147483655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95000"/>
        </a:lnSpc>
        <a:spcBef>
          <a:spcPts val="1800"/>
        </a:spcBef>
        <a:buSzPct val="75000"/>
        <a:buFontTx/>
        <a:buBlip>
          <a:blip r:embed="rId21"/>
        </a:buBlip>
        <a:defRPr sz="1800" b="1" kern="1200" cap="none" baseline="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180000" algn="l" defTabSz="914400" rtl="0" eaLnBrk="1" latinLnBrk="0" hangingPunct="1">
        <a:lnSpc>
          <a:spcPct val="100000"/>
        </a:lnSpc>
        <a:spcBef>
          <a:spcPts val="300"/>
        </a:spcBef>
        <a:buSzPct val="75000"/>
        <a:buFontTx/>
        <a:buBlip>
          <a:blip r:embed="rId22"/>
        </a:buBlip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4000" indent="-180000" algn="l" defTabSz="914400" rtl="0" eaLnBrk="1" latinLnBrk="0" hangingPunct="1">
        <a:lnSpc>
          <a:spcPct val="100000"/>
        </a:lnSpc>
        <a:spcBef>
          <a:spcPts val="3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011766" y="2861522"/>
            <a:ext cx="1728000" cy="1728000"/>
          </a:xfrm>
        </p:spPr>
        <p:txBody>
          <a:bodyPr/>
          <a:lstStyle/>
          <a:p>
            <a:r>
              <a:rPr lang="cs-CZ" dirty="0" smtClean="0"/>
              <a:t>Praha</a:t>
            </a:r>
            <a:r>
              <a:rPr lang="cs-CZ" dirty="0" smtClean="0"/>
              <a:t> </a:t>
            </a:r>
            <a:r>
              <a:rPr lang="cs-CZ" dirty="0" smtClean="0"/>
              <a:t>/ 2019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710885" y="2872407"/>
            <a:ext cx="7920000" cy="1728000"/>
          </a:xfrm>
        </p:spPr>
        <p:txBody>
          <a:bodyPr/>
          <a:lstStyle/>
          <a:p>
            <a:r>
              <a:rPr lang="cs-CZ" sz="3400" dirty="0" smtClean="0"/>
              <a:t>Montáž oken a tepelně technické souvislosti</a:t>
            </a:r>
            <a:endParaRPr lang="en-US" sz="3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754428" y="4320339"/>
            <a:ext cx="7920000" cy="740690"/>
          </a:xfrm>
        </p:spPr>
        <p:txBody>
          <a:bodyPr/>
          <a:lstStyle/>
          <a:p>
            <a:r>
              <a:rPr lang="cs-CZ" dirty="0" smtClean="0"/>
              <a:t>Karel Dutka</a:t>
            </a:r>
            <a:endParaRPr lang="cs-CZ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cs-CZ" dirty="0" smtClean="0"/>
              <a:t/>
            </a:r>
            <a:br>
              <a:rPr lang="cs-CZ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69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710" y="2627337"/>
            <a:ext cx="7414229" cy="362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563888"/>
          </a:xfrm>
        </p:spPr>
        <p:txBody>
          <a:bodyPr/>
          <a:lstStyle/>
          <a:p>
            <a:r>
              <a:rPr lang="cs-CZ" dirty="0" smtClean="0"/>
              <a:t>Příklad výměny oken v panelovém bytovém domě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Řešení č. 3 –zateplení připojovací spáry a ostění 40 mm</a:t>
            </a:r>
            <a:endParaRPr lang="en-US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850734" y="1883908"/>
            <a:ext cx="10699323" cy="3534254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cs-CZ" dirty="0"/>
              <a:t>Zateplení fasády 140 mm FKD S </a:t>
            </a:r>
            <a:r>
              <a:rPr lang="cs-CZ" dirty="0" err="1" smtClean="0"/>
              <a:t>Thermal</a:t>
            </a:r>
            <a:r>
              <a:rPr lang="cs-CZ" dirty="0" smtClean="0"/>
              <a:t>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dirty="0" smtClean="0"/>
              <a:t>Zateplení ostění </a:t>
            </a:r>
            <a:r>
              <a:rPr lang="cs-CZ" dirty="0" smtClean="0">
                <a:solidFill>
                  <a:srgbClr val="FF0000"/>
                </a:solidFill>
              </a:rPr>
              <a:t>40 mm FKD RS 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cs-CZ" dirty="0" smtClean="0"/>
          </a:p>
          <a:p>
            <a:pPr>
              <a:lnSpc>
                <a:spcPct val="100000"/>
              </a:lnSpc>
              <a:buFontTx/>
              <a:buChar char="-"/>
            </a:pPr>
            <a:endParaRPr lang="cs-CZ" dirty="0"/>
          </a:p>
          <a:p>
            <a:pPr>
              <a:lnSpc>
                <a:spcPct val="100000"/>
              </a:lnSpc>
              <a:buFontTx/>
              <a:buChar char="-"/>
            </a:pPr>
            <a:endParaRPr lang="cs-CZ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dirty="0" smtClean="0"/>
              <a:t>Teplota na vnitřním povrchu rámu</a:t>
            </a:r>
          </a:p>
          <a:p>
            <a:pPr lvl="1">
              <a:buFontTx/>
              <a:buChar char="-"/>
            </a:pPr>
            <a:endParaRPr lang="cs-CZ" sz="1800" b="1" dirty="0" smtClean="0"/>
          </a:p>
          <a:p>
            <a:pPr marL="252000" lvl="1" indent="0">
              <a:buNone/>
            </a:pPr>
            <a:r>
              <a:rPr lang="cs-CZ" sz="1800" b="1" dirty="0"/>
              <a:t>	</a:t>
            </a:r>
            <a:r>
              <a:rPr lang="cs-CZ" sz="1800" b="1" dirty="0" smtClean="0"/>
              <a:t>	14,81 </a:t>
            </a:r>
            <a:r>
              <a:rPr lang="cs-CZ" sz="1800" b="1" baseline="30000" dirty="0" err="1" smtClean="0"/>
              <a:t>o</a:t>
            </a:r>
            <a:r>
              <a:rPr lang="cs-CZ" sz="1800" b="1" dirty="0" err="1" smtClean="0"/>
              <a:t>C</a:t>
            </a:r>
            <a:r>
              <a:rPr lang="cs-CZ" sz="1800" b="1" dirty="0" smtClean="0"/>
              <a:t> </a:t>
            </a:r>
            <a:endParaRPr lang="cs-CZ" sz="1800" b="1" dirty="0"/>
          </a:p>
          <a:p>
            <a:pPr>
              <a:lnSpc>
                <a:spcPct val="100000"/>
              </a:lnSpc>
              <a:buFontTx/>
              <a:buChar char="-"/>
            </a:pPr>
            <a:endParaRPr lang="cs-CZ" dirty="0" smtClean="0"/>
          </a:p>
          <a:p>
            <a:pPr>
              <a:lnSpc>
                <a:spcPct val="100000"/>
              </a:lnSpc>
              <a:buFontTx/>
              <a:buChar char="-"/>
            </a:pPr>
            <a:endParaRPr lang="cs-CZ" sz="1050" dirty="0" smtClean="0"/>
          </a:p>
        </p:txBody>
      </p:sp>
      <p:pic>
        <p:nvPicPr>
          <p:cNvPr id="6148" name="Picture 4" descr="C:\Users\pokrivcakm\Desktop\ZvP 2019\01-05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835" y="2817813"/>
            <a:ext cx="1920875" cy="122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ástupný symbol pro obsah 2"/>
          <p:cNvSpPr txBox="1">
            <a:spLocks/>
          </p:cNvSpPr>
          <p:nvPr/>
        </p:nvSpPr>
        <p:spPr>
          <a:xfrm>
            <a:off x="6469040" y="2148283"/>
            <a:ext cx="5090614" cy="447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indent="-2520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SzPct val="75000"/>
              <a:buFontTx/>
              <a:buBlip>
                <a:blip r:embed="rId4"/>
              </a:buBlip>
              <a:defRPr sz="18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75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cs-CZ" dirty="0" smtClean="0"/>
              <a:t>Okno v původní poloze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cs-CZ" sz="1050" dirty="0" smtClean="0"/>
          </a:p>
        </p:txBody>
      </p:sp>
    </p:spTree>
    <p:extLst>
      <p:ext uri="{BB962C8B-B14F-4D97-AF65-F5344CB8AC3E}">
        <p14:creationId xmlns:p14="http://schemas.microsoft.com/office/powerpoint/2010/main" val="180594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626" y="432399"/>
            <a:ext cx="9989639" cy="563888"/>
          </a:xfrm>
        </p:spPr>
        <p:txBody>
          <a:bodyPr/>
          <a:lstStyle/>
          <a:p>
            <a:r>
              <a:rPr lang="cs-CZ" dirty="0" smtClean="0"/>
              <a:t>Příklad výměny oken v panelovém bytovém domě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Řešení č. 4 –zateplení připojovací fasády 140 mm FKD S </a:t>
            </a:r>
            <a:r>
              <a:rPr lang="cs-CZ" dirty="0" err="1" smtClean="0"/>
              <a:t>Thermal</a:t>
            </a:r>
            <a:endParaRPr lang="en-US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850734" y="1952148"/>
            <a:ext cx="10699323" cy="4974092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cs-CZ" dirty="0"/>
              <a:t>Zateplení fasády 140 mm FKD S </a:t>
            </a:r>
            <a:r>
              <a:rPr lang="cs-CZ" dirty="0" err="1" smtClean="0"/>
              <a:t>Thermal</a:t>
            </a:r>
            <a:r>
              <a:rPr lang="cs-CZ" dirty="0" smtClean="0"/>
              <a:t>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dirty="0" smtClean="0">
                <a:solidFill>
                  <a:srgbClr val="FF0000"/>
                </a:solidFill>
              </a:rPr>
              <a:t>Překrytí rámu okna izolací </a:t>
            </a:r>
            <a:r>
              <a:rPr lang="cs-CZ" dirty="0">
                <a:solidFill>
                  <a:srgbClr val="FF0000"/>
                </a:solidFill>
              </a:rPr>
              <a:t>5</a:t>
            </a:r>
            <a:r>
              <a:rPr lang="cs-CZ" dirty="0" smtClean="0">
                <a:solidFill>
                  <a:srgbClr val="FF0000"/>
                </a:solidFill>
              </a:rPr>
              <a:t>0 mm 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cs-CZ" dirty="0" smtClean="0"/>
          </a:p>
          <a:p>
            <a:pPr>
              <a:lnSpc>
                <a:spcPct val="100000"/>
              </a:lnSpc>
              <a:buFontTx/>
              <a:buChar char="-"/>
            </a:pPr>
            <a:endParaRPr lang="cs-CZ" dirty="0"/>
          </a:p>
          <a:p>
            <a:pPr>
              <a:lnSpc>
                <a:spcPct val="100000"/>
              </a:lnSpc>
              <a:buFontTx/>
              <a:buChar char="-"/>
            </a:pPr>
            <a:endParaRPr lang="cs-CZ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dirty="0" smtClean="0"/>
              <a:t>Teplota na vnitřním povrchu rámu</a:t>
            </a:r>
          </a:p>
          <a:p>
            <a:pPr lvl="1">
              <a:buFontTx/>
              <a:buChar char="-"/>
            </a:pPr>
            <a:endParaRPr lang="cs-CZ" sz="1800" b="1" dirty="0" smtClean="0"/>
          </a:p>
          <a:p>
            <a:pPr marL="252000" lvl="1" indent="0">
              <a:buNone/>
            </a:pPr>
            <a:r>
              <a:rPr lang="cs-CZ" sz="1800" b="1" dirty="0"/>
              <a:t>	</a:t>
            </a:r>
            <a:r>
              <a:rPr lang="cs-CZ" sz="1800" b="1" dirty="0" smtClean="0"/>
              <a:t>	15,23 </a:t>
            </a:r>
            <a:r>
              <a:rPr lang="cs-CZ" sz="1800" b="1" baseline="30000" dirty="0" err="1" smtClean="0"/>
              <a:t>o</a:t>
            </a:r>
            <a:r>
              <a:rPr lang="cs-CZ" sz="1800" b="1" dirty="0" err="1" smtClean="0"/>
              <a:t>C</a:t>
            </a:r>
            <a:endParaRPr lang="cs-CZ" sz="1800" b="1" dirty="0" smtClean="0"/>
          </a:p>
          <a:p>
            <a:pPr marL="252000" lvl="1" indent="0">
              <a:buNone/>
            </a:pPr>
            <a:endParaRPr lang="cs-CZ" sz="1800" b="1" dirty="0"/>
          </a:p>
          <a:p>
            <a:pPr marL="252000" lvl="1" indent="0">
              <a:buNone/>
            </a:pPr>
            <a:endParaRPr lang="cs-CZ" sz="1800" b="1" dirty="0"/>
          </a:p>
          <a:p>
            <a:pPr marL="252000" lvl="1" indent="0">
              <a:buNone/>
            </a:pPr>
            <a:r>
              <a:rPr lang="cs-CZ" sz="1800" b="1" dirty="0" smtClean="0"/>
              <a:t>              Nejlepší řešení umístění okna = nižší pracnost zateplení, dostatečné překrytí izolací </a:t>
            </a:r>
          </a:p>
          <a:p>
            <a:pPr marL="252000" lvl="1" indent="0">
              <a:buNone/>
            </a:pPr>
            <a:endParaRPr lang="cs-CZ" sz="1800" b="1" dirty="0"/>
          </a:p>
          <a:p>
            <a:pPr marL="252000" lvl="1" indent="0">
              <a:buNone/>
            </a:pPr>
            <a:r>
              <a:rPr lang="cs-CZ" sz="1800" b="1" dirty="0" smtClean="0"/>
              <a:t> </a:t>
            </a:r>
            <a:endParaRPr lang="cs-CZ" sz="1800" b="1" dirty="0"/>
          </a:p>
          <a:p>
            <a:pPr>
              <a:lnSpc>
                <a:spcPct val="100000"/>
              </a:lnSpc>
              <a:buFontTx/>
              <a:buChar char="-"/>
            </a:pPr>
            <a:endParaRPr lang="cs-CZ" dirty="0" smtClean="0"/>
          </a:p>
          <a:p>
            <a:pPr>
              <a:lnSpc>
                <a:spcPct val="100000"/>
              </a:lnSpc>
              <a:buFontTx/>
              <a:buChar char="-"/>
            </a:pPr>
            <a:endParaRPr lang="cs-CZ" sz="105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609" y="2708629"/>
            <a:ext cx="7185391" cy="331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6469040" y="2148283"/>
            <a:ext cx="5090614" cy="447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indent="-2520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SzPct val="75000"/>
              <a:buFontTx/>
              <a:buBlip>
                <a:blip r:embed="rId3"/>
              </a:buBlip>
              <a:defRPr sz="18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75000"/>
              <a:buFontTx/>
              <a:buBlip>
                <a:blip r:embed="rId4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cs-CZ" dirty="0" smtClean="0">
                <a:solidFill>
                  <a:srgbClr val="FF0000"/>
                </a:solidFill>
              </a:rPr>
              <a:t>Okno na vnějším líci panelu / stěny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cs-CZ" sz="1050" dirty="0" smtClean="0"/>
          </a:p>
        </p:txBody>
      </p:sp>
    </p:spTree>
    <p:extLst>
      <p:ext uri="{BB962C8B-B14F-4D97-AF65-F5344CB8AC3E}">
        <p14:creationId xmlns:p14="http://schemas.microsoft.com/office/powerpoint/2010/main" val="189492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626" y="432399"/>
            <a:ext cx="9989639" cy="563888"/>
          </a:xfrm>
        </p:spPr>
        <p:txBody>
          <a:bodyPr/>
          <a:lstStyle/>
          <a:p>
            <a:r>
              <a:rPr lang="cs-CZ" dirty="0" smtClean="0"/>
              <a:t>Nové možnosti a trendy – předsazená montáž oken</a:t>
            </a:r>
            <a:endParaRPr lang="en-US" dirty="0"/>
          </a:p>
        </p:txBody>
      </p:sp>
      <p:pic>
        <p:nvPicPr>
          <p:cNvPr id="8194" name="Picture 2" descr="C:\Users\pokrivcakm\Desktop\ZvP 2019\montaz_oken_PROGRESSION_do_OSB-kastliku_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31"/>
          <a:stretch/>
        </p:blipFill>
        <p:spPr bwMode="auto">
          <a:xfrm>
            <a:off x="5296847" y="995393"/>
            <a:ext cx="5402806" cy="433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okrivcakm\Desktop\ZvP 2019\predsazena kompozi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10933" r="36791"/>
          <a:stretch/>
        </p:blipFill>
        <p:spPr bwMode="auto">
          <a:xfrm>
            <a:off x="1241945" y="995393"/>
            <a:ext cx="3766783" cy="433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18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626" y="432399"/>
            <a:ext cx="9989639" cy="563888"/>
          </a:xfrm>
        </p:spPr>
        <p:txBody>
          <a:bodyPr/>
          <a:lstStyle/>
          <a:p>
            <a:r>
              <a:rPr lang="cs-CZ" dirty="0" smtClean="0"/>
              <a:t>Nové možnosti a trendy – předsazená montáž oken</a:t>
            </a:r>
            <a:endParaRPr lang="en-US" dirty="0"/>
          </a:p>
        </p:txBody>
      </p:sp>
      <p:pic>
        <p:nvPicPr>
          <p:cNvPr id="7" name="Zástupný symbol pro obrázek 4" descr="Okno v místě ostění - Pasivnidomy.cz - Internet Explor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9" t="21261" r="15175"/>
          <a:stretch/>
        </p:blipFill>
        <p:spPr>
          <a:xfrm>
            <a:off x="272955" y="1676286"/>
            <a:ext cx="5295332" cy="3239969"/>
          </a:xfrm>
          <a:prstGeom prst="rect">
            <a:avLst/>
          </a:prstGeom>
        </p:spPr>
      </p:pic>
      <p:pic>
        <p:nvPicPr>
          <p:cNvPr id="8" name="obrázek 1" descr="Okno v místě ostění  Pasivnidomycz  Internet Explorer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5"/>
          <a:stretch/>
        </p:blipFill>
        <p:spPr bwMode="auto">
          <a:xfrm>
            <a:off x="5827594" y="1951630"/>
            <a:ext cx="5131558" cy="285238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bdélník 2"/>
          <p:cNvSpPr/>
          <p:nvPr/>
        </p:nvSpPr>
        <p:spPr>
          <a:xfrm>
            <a:off x="9648967" y="1433015"/>
            <a:ext cx="1924334" cy="15012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 smtClean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3307332" y="5117909"/>
            <a:ext cx="8156788" cy="3507217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cs-CZ" dirty="0"/>
              <a:t>Zateplení </a:t>
            </a:r>
            <a:r>
              <a:rPr lang="cs-CZ" dirty="0" smtClean="0"/>
              <a:t>fasády 240 </a:t>
            </a:r>
            <a:r>
              <a:rPr lang="cs-CZ" dirty="0"/>
              <a:t>mm FKD S </a:t>
            </a:r>
            <a:r>
              <a:rPr lang="cs-CZ" dirty="0" err="1" smtClean="0"/>
              <a:t>Thermal</a:t>
            </a:r>
            <a:r>
              <a:rPr lang="cs-CZ" dirty="0" smtClean="0"/>
              <a:t>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dirty="0" smtClean="0"/>
              <a:t>Teplota na vnitřním povrchu rámu                      </a:t>
            </a:r>
            <a:r>
              <a:rPr lang="cs-CZ" sz="1800" b="1" dirty="0" smtClean="0"/>
              <a:t>16,5 </a:t>
            </a:r>
            <a:r>
              <a:rPr lang="cs-CZ" sz="1800" b="1" baseline="30000" dirty="0" err="1" smtClean="0"/>
              <a:t>o</a:t>
            </a:r>
            <a:r>
              <a:rPr lang="cs-CZ" sz="1800" b="1" dirty="0" err="1" smtClean="0"/>
              <a:t>C</a:t>
            </a:r>
            <a:r>
              <a:rPr lang="cs-CZ" sz="1800" b="1" dirty="0" smtClean="0"/>
              <a:t> </a:t>
            </a:r>
            <a:endParaRPr lang="cs-CZ" sz="1800" b="1" dirty="0"/>
          </a:p>
          <a:p>
            <a:pPr>
              <a:lnSpc>
                <a:spcPct val="100000"/>
              </a:lnSpc>
              <a:buFontTx/>
              <a:buChar char="-"/>
            </a:pPr>
            <a:endParaRPr lang="cs-CZ" dirty="0" smtClean="0"/>
          </a:p>
          <a:p>
            <a:pPr>
              <a:lnSpc>
                <a:spcPct val="100000"/>
              </a:lnSpc>
              <a:buFontTx/>
              <a:buChar char="-"/>
            </a:pPr>
            <a:endParaRPr lang="cs-CZ" sz="1050" dirty="0" smtClean="0"/>
          </a:p>
        </p:txBody>
      </p:sp>
    </p:spTree>
    <p:extLst>
      <p:ext uri="{BB962C8B-B14F-4D97-AF65-F5344CB8AC3E}">
        <p14:creationId xmlns:p14="http://schemas.microsoft.com/office/powerpoint/2010/main" val="367291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23204" y="3020995"/>
            <a:ext cx="1728000" cy="1728000"/>
          </a:xfrm>
        </p:spPr>
        <p:txBody>
          <a:bodyPr/>
          <a:lstStyle/>
          <a:p>
            <a:endParaRPr lang="cs-CZ" dirty="0" smtClean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44095" y="3020995"/>
            <a:ext cx="7920000" cy="1728000"/>
          </a:xfrm>
        </p:spPr>
        <p:txBody>
          <a:bodyPr/>
          <a:lstStyle/>
          <a:p>
            <a:r>
              <a:rPr lang="cs-CZ" sz="3400" dirty="0" smtClean="0"/>
              <a:t>Děkuji za pozornost!</a:t>
            </a:r>
            <a:br>
              <a:rPr lang="cs-CZ" sz="3400" dirty="0" smtClean="0"/>
            </a:br>
            <a:r>
              <a:rPr lang="cs-CZ" sz="3400" dirty="0"/>
              <a:t/>
            </a:r>
            <a:br>
              <a:rPr lang="cs-CZ" sz="3400" dirty="0"/>
            </a:br>
            <a:r>
              <a:rPr lang="cs-CZ" sz="3400" dirty="0" smtClean="0"/>
              <a:t/>
            </a:r>
            <a:br>
              <a:rPr lang="cs-CZ" sz="3400" dirty="0" smtClean="0"/>
            </a:br>
            <a:endParaRPr lang="en-US" sz="3400" dirty="0"/>
          </a:p>
        </p:txBody>
      </p:sp>
      <p:sp>
        <p:nvSpPr>
          <p:cNvPr id="8" name="Zástupný symbol pro obsah 2"/>
          <p:cNvSpPr txBox="1">
            <a:spLocks/>
          </p:cNvSpPr>
          <p:nvPr/>
        </p:nvSpPr>
        <p:spPr>
          <a:xfrm>
            <a:off x="2306473" y="6269911"/>
            <a:ext cx="8857396" cy="447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indent="-2520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SzPct val="75000"/>
              <a:buFontTx/>
              <a:buBlip>
                <a:blip r:embed="rId2"/>
              </a:buBlip>
              <a:defRPr sz="18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75000"/>
              <a:buFontTx/>
              <a:buBlip>
                <a:blip r:embed="rId3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cs-CZ" sz="1000" dirty="0" smtClean="0"/>
              <a:t>Zdroje: </a:t>
            </a:r>
            <a:r>
              <a:rPr lang="cs-CZ" sz="1000" dirty="0" err="1" smtClean="0"/>
              <a:t>Slavona</a:t>
            </a:r>
            <a:r>
              <a:rPr lang="cs-CZ" sz="1000" dirty="0" smtClean="0"/>
              <a:t>, CPD, </a:t>
            </a:r>
            <a:r>
              <a:rPr lang="cs-CZ" sz="1000" dirty="0" err="1" smtClean="0"/>
              <a:t>Rehau</a:t>
            </a:r>
            <a:r>
              <a:rPr lang="cs-CZ" sz="1000" dirty="0" smtClean="0"/>
              <a:t>, VSB TU, TZB </a:t>
            </a:r>
            <a:r>
              <a:rPr lang="cs-CZ" sz="1000" dirty="0" err="1" smtClean="0"/>
              <a:t>info</a:t>
            </a:r>
            <a:r>
              <a:rPr lang="cs-CZ" sz="1000" dirty="0" smtClean="0"/>
              <a:t>, </a:t>
            </a:r>
            <a:r>
              <a:rPr lang="cs-CZ" sz="1000" dirty="0" err="1" smtClean="0"/>
              <a:t>Tremco</a:t>
            </a:r>
            <a:r>
              <a:rPr lang="cs-CZ" sz="1000" dirty="0" smtClean="0"/>
              <a:t> </a:t>
            </a:r>
            <a:r>
              <a:rPr lang="cs-CZ" sz="1000" dirty="0" err="1" smtClean="0"/>
              <a:t>Illbruck</a:t>
            </a:r>
            <a:r>
              <a:rPr lang="cs-CZ" sz="1000" dirty="0" smtClean="0"/>
              <a:t> 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cs-CZ" sz="1050" dirty="0" smtClean="0"/>
          </a:p>
        </p:txBody>
      </p:sp>
    </p:spTree>
    <p:extLst>
      <p:ext uri="{BB962C8B-B14F-4D97-AF65-F5344CB8AC3E}">
        <p14:creationId xmlns:p14="http://schemas.microsoft.com/office/powerpoint/2010/main" val="152303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563888"/>
          </a:xfrm>
        </p:spPr>
        <p:txBody>
          <a:bodyPr/>
          <a:lstStyle/>
          <a:p>
            <a:r>
              <a:rPr lang="cs-CZ" dirty="0" smtClean="0"/>
              <a:t>Požadavky na montáž oken</a:t>
            </a:r>
            <a:endParaRPr lang="en-US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846683" y="1149263"/>
            <a:ext cx="10385424" cy="5101411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000" dirty="0" smtClean="0"/>
              <a:t>ČSN </a:t>
            </a:r>
            <a:r>
              <a:rPr lang="cs-CZ" sz="2000" dirty="0"/>
              <a:t>74 6077 </a:t>
            </a:r>
            <a:r>
              <a:rPr lang="en-US" sz="2000" dirty="0" err="1"/>
              <a:t>Okna</a:t>
            </a:r>
            <a:r>
              <a:rPr lang="en-US" sz="2000" dirty="0"/>
              <a:t> a </a:t>
            </a:r>
            <a:r>
              <a:rPr lang="en-US" sz="2000" dirty="0" err="1"/>
              <a:t>vnější</a:t>
            </a:r>
            <a:r>
              <a:rPr lang="en-US" sz="2000" dirty="0"/>
              <a:t> </a:t>
            </a:r>
            <a:r>
              <a:rPr lang="en-US" sz="2000" dirty="0" err="1"/>
              <a:t>dveře</a:t>
            </a:r>
            <a:r>
              <a:rPr lang="en-US" sz="2000" dirty="0"/>
              <a:t> - </a:t>
            </a:r>
            <a:r>
              <a:rPr lang="en-US" sz="2000" dirty="0" err="1"/>
              <a:t>Požadavky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 smtClean="0"/>
              <a:t>zabudování</a:t>
            </a:r>
            <a:endParaRPr lang="cs-CZ" sz="2000" dirty="0" smtClean="0"/>
          </a:p>
          <a:p>
            <a:pPr marL="0" indent="0">
              <a:lnSpc>
                <a:spcPct val="100000"/>
              </a:lnSpc>
              <a:buNone/>
            </a:pPr>
            <a:endParaRPr lang="cs-CZ" sz="1100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dirty="0" smtClean="0"/>
              <a:t>Požadavky na navrhování, </a:t>
            </a:r>
            <a:r>
              <a:rPr lang="cs-CZ" dirty="0" smtClean="0">
                <a:solidFill>
                  <a:srgbClr val="FF0000"/>
                </a:solidFill>
              </a:rPr>
              <a:t>provádění</a:t>
            </a:r>
            <a:r>
              <a:rPr lang="cs-CZ" dirty="0" smtClean="0"/>
              <a:t> a kontrolu zabudování oken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dirty="0" smtClean="0"/>
              <a:t>Norma se vztahuje na nové stavby, rekonstrukce a stavební úpravy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cs-CZ" sz="105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dirty="0" smtClean="0"/>
              <a:t>Návrh zabudování výrobku do stavby </a:t>
            </a:r>
            <a:r>
              <a:rPr lang="cs-CZ" dirty="0" smtClean="0">
                <a:solidFill>
                  <a:srgbClr val="FF0000"/>
                </a:solidFill>
              </a:rPr>
              <a:t>musí být součástí projektové dokumentace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dirty="0" smtClean="0"/>
              <a:t>Specifikace: polohy, tvaru, rozměru, způsobu upevnění, provedení připojovací spáry, ostění, parapetů a nadpraží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dirty="0" smtClean="0"/>
              <a:t>Definice 3 základních zón okna (připojovací spáry): 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cs-CZ" sz="1200" dirty="0" smtClean="0"/>
          </a:p>
          <a:p>
            <a:pPr lvl="6"/>
            <a:r>
              <a:rPr lang="en-US" b="1" dirty="0" err="1" smtClean="0"/>
              <a:t>Vnitřní</a:t>
            </a:r>
            <a:r>
              <a:rPr lang="en-US" b="1" dirty="0" smtClean="0"/>
              <a:t> </a:t>
            </a:r>
            <a:r>
              <a:rPr lang="en-US" b="1" dirty="0" err="1"/>
              <a:t>parotěsná</a:t>
            </a:r>
            <a:r>
              <a:rPr lang="en-US" b="1" dirty="0"/>
              <a:t> </a:t>
            </a:r>
            <a:r>
              <a:rPr lang="en-US" b="1" dirty="0" err="1" smtClean="0"/>
              <a:t>zábrana</a:t>
            </a:r>
            <a:endParaRPr lang="en-US" b="1" dirty="0"/>
          </a:p>
          <a:p>
            <a:pPr lvl="6"/>
            <a:r>
              <a:rPr lang="en-US" b="1" dirty="0" err="1" smtClean="0"/>
              <a:t>Středová</a:t>
            </a:r>
            <a:r>
              <a:rPr lang="en-US" b="1" dirty="0" smtClean="0"/>
              <a:t> </a:t>
            </a:r>
            <a:r>
              <a:rPr lang="cs-CZ" b="1" dirty="0" smtClean="0"/>
              <a:t>tepelně</a:t>
            </a:r>
            <a:r>
              <a:rPr lang="en-US" b="1" dirty="0" smtClean="0"/>
              <a:t> </a:t>
            </a:r>
            <a:r>
              <a:rPr lang="en-US" b="1" dirty="0" err="1" smtClean="0"/>
              <a:t>izolační</a:t>
            </a:r>
            <a:r>
              <a:rPr lang="en-US" b="1" dirty="0" smtClean="0"/>
              <a:t> </a:t>
            </a:r>
            <a:r>
              <a:rPr lang="en-US" b="1" dirty="0" err="1" smtClean="0"/>
              <a:t>část</a:t>
            </a:r>
            <a:endParaRPr lang="en-US" b="1" dirty="0"/>
          </a:p>
          <a:p>
            <a:pPr lvl="6"/>
            <a:r>
              <a:rPr lang="en-US" b="1" dirty="0" err="1" smtClean="0"/>
              <a:t>Vnější</a:t>
            </a:r>
            <a:r>
              <a:rPr lang="en-US" b="1" dirty="0" smtClean="0"/>
              <a:t> </a:t>
            </a:r>
            <a:r>
              <a:rPr lang="en-US" b="1" dirty="0" err="1"/>
              <a:t>paropropustné</a:t>
            </a:r>
            <a:r>
              <a:rPr lang="en-US" b="1" dirty="0"/>
              <a:t> </a:t>
            </a:r>
            <a:r>
              <a:rPr lang="en-US" b="1" dirty="0" err="1" smtClean="0"/>
              <a:t>těsnění</a:t>
            </a:r>
            <a:endParaRPr lang="cs-CZ" b="1" dirty="0" smtClean="0"/>
          </a:p>
          <a:p>
            <a:pPr marL="0" indent="0">
              <a:buNone/>
            </a:pPr>
            <a:endParaRPr lang="cs-CZ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4432253"/>
            <a:ext cx="36671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Přímá spojnice se šipkou 11"/>
          <p:cNvCxnSpPr/>
          <p:nvPr/>
        </p:nvCxnSpPr>
        <p:spPr>
          <a:xfrm>
            <a:off x="9935570" y="4432253"/>
            <a:ext cx="0" cy="5218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H="1">
            <a:off x="10360925" y="4404957"/>
            <a:ext cx="456063" cy="5930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/>
          <p:cNvCxnSpPr/>
          <p:nvPr/>
        </p:nvCxnSpPr>
        <p:spPr>
          <a:xfrm>
            <a:off x="9021170" y="4418605"/>
            <a:ext cx="495868" cy="52188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272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563888"/>
          </a:xfrm>
        </p:spPr>
        <p:txBody>
          <a:bodyPr/>
          <a:lstStyle/>
          <a:p>
            <a:r>
              <a:rPr lang="cs-CZ" dirty="0" smtClean="0"/>
              <a:t>Připojovací spára vnější = Vodotěsná, </a:t>
            </a:r>
            <a:r>
              <a:rPr lang="cs-CZ" dirty="0" err="1" smtClean="0"/>
              <a:t>paropropustná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846683" y="1149263"/>
            <a:ext cx="10385424" cy="5101411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cs-CZ" dirty="0" smtClean="0"/>
              <a:t>Nutno provést vhodným a funkčním způsobem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dirty="0" smtClean="0"/>
              <a:t>Norma definuje možnosti utěsnění spár: tmely, fólie, pásky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dirty="0" smtClean="0"/>
              <a:t>Pro vnější omítky použít začišťovací (APU) lišty (1D, 2D, 3D)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cs-CZ" sz="105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041" y="2904493"/>
            <a:ext cx="2411018" cy="319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4"/>
          <a:stretch/>
        </p:blipFill>
        <p:spPr bwMode="auto">
          <a:xfrm>
            <a:off x="9084432" y="697528"/>
            <a:ext cx="2780804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8925" y="3736003"/>
            <a:ext cx="3716311" cy="2059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593" y="2904493"/>
            <a:ext cx="2393656" cy="314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300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563888"/>
          </a:xfrm>
        </p:spPr>
        <p:txBody>
          <a:bodyPr/>
          <a:lstStyle/>
          <a:p>
            <a:r>
              <a:rPr lang="cs-CZ" dirty="0" smtClean="0"/>
              <a:t>Připojovací spára vnitřní = Parotěsná</a:t>
            </a:r>
            <a:endParaRPr lang="en-US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846683" y="1149263"/>
            <a:ext cx="10385424" cy="5101411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cs-CZ" dirty="0" smtClean="0"/>
              <a:t>Nutno provést vhodným a funkčním způsobem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dirty="0" smtClean="0"/>
              <a:t>Norma definuje možnosti utěsnění spár: </a:t>
            </a:r>
          </a:p>
          <a:p>
            <a:pPr lvl="1">
              <a:buFontTx/>
              <a:buChar char="-"/>
            </a:pPr>
            <a:r>
              <a:rPr lang="cs-CZ" sz="1800" b="1" dirty="0"/>
              <a:t>T</a:t>
            </a:r>
            <a:r>
              <a:rPr lang="cs-CZ" sz="1800" b="1" dirty="0" smtClean="0"/>
              <a:t>ěsnící fólie, pásky pěnové a komprimační, tmely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cs-CZ" sz="1050" dirty="0" smtClean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4"/>
          <a:stretch/>
        </p:blipFill>
        <p:spPr bwMode="auto">
          <a:xfrm>
            <a:off x="9084432" y="697528"/>
            <a:ext cx="2780804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402" y="3872483"/>
            <a:ext cx="3579834" cy="198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1" y="2718218"/>
            <a:ext cx="3618792" cy="203557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5" t="14560" r="3409"/>
          <a:stretch/>
        </p:blipFill>
        <p:spPr bwMode="auto">
          <a:xfrm rot="5400000">
            <a:off x="3956057" y="3069736"/>
            <a:ext cx="3546104" cy="284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757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563888"/>
          </a:xfrm>
        </p:spPr>
        <p:txBody>
          <a:bodyPr/>
          <a:lstStyle/>
          <a:p>
            <a:r>
              <a:rPr lang="cs-CZ" dirty="0" smtClean="0"/>
              <a:t>Vady zabudování explicitně definované v normě I.</a:t>
            </a:r>
            <a:endParaRPr lang="en-US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846683" y="1149263"/>
            <a:ext cx="10385424" cy="5101411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cs-CZ" dirty="0" smtClean="0"/>
              <a:t>Nedostatečně zateplená připojovací spára má za následek vznik kondenzátu a plísní na vnitřním povrchu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dirty="0" smtClean="0">
                <a:solidFill>
                  <a:srgbClr val="FF0000"/>
                </a:solidFill>
              </a:rPr>
              <a:t>Řešení je reinstalace oken !!! 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cs-CZ" sz="1050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1"/>
          <a:stretch/>
        </p:blipFill>
        <p:spPr>
          <a:xfrm>
            <a:off x="7874758" y="2483811"/>
            <a:ext cx="3313879" cy="327462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758" y="2459208"/>
            <a:ext cx="4362609" cy="329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10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563888"/>
          </a:xfrm>
        </p:spPr>
        <p:txBody>
          <a:bodyPr/>
          <a:lstStyle/>
          <a:p>
            <a:r>
              <a:rPr lang="cs-CZ" dirty="0" smtClean="0"/>
              <a:t>Vady zabudování explicitně definované v normě II.</a:t>
            </a:r>
            <a:endParaRPr lang="en-US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846682" y="1149263"/>
            <a:ext cx="10699323" cy="5101411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cs-CZ" dirty="0" smtClean="0"/>
              <a:t>Nedostatečné zateplení ostění, nedostatečná tepelná izolace ve stěně, nevhodná poloha okna 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dirty="0" smtClean="0">
                <a:solidFill>
                  <a:srgbClr val="FF0000"/>
                </a:solidFill>
              </a:rPr>
              <a:t>Následky: Kondenzace a plísně !!! 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cs-CZ" sz="1050" dirty="0" smtClean="0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7" r="8058"/>
          <a:stretch/>
        </p:blipFill>
        <p:spPr>
          <a:xfrm>
            <a:off x="3317907" y="2297338"/>
            <a:ext cx="4952635" cy="3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3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563888"/>
          </a:xfrm>
        </p:spPr>
        <p:txBody>
          <a:bodyPr/>
          <a:lstStyle/>
          <a:p>
            <a:r>
              <a:rPr lang="cs-CZ" dirty="0" smtClean="0"/>
              <a:t>Příklad výměny oken v panelovém bytovém domě</a:t>
            </a:r>
            <a:endParaRPr lang="en-US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846682" y="1149263"/>
            <a:ext cx="10699323" cy="5101411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cs-CZ" dirty="0" smtClean="0"/>
              <a:t>Osazení výplně na původní místo</a:t>
            </a:r>
            <a:endParaRPr lang="cs-CZ" dirty="0" smtClean="0">
              <a:solidFill>
                <a:srgbClr val="FF0000"/>
              </a:solidFill>
            </a:endParaRPr>
          </a:p>
          <a:p>
            <a:pPr>
              <a:lnSpc>
                <a:spcPct val="100000"/>
              </a:lnSpc>
              <a:buFontTx/>
              <a:buChar char="-"/>
            </a:pPr>
            <a:endParaRPr lang="cs-CZ" sz="105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059" y="1630553"/>
            <a:ext cx="6367319" cy="4741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46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563888"/>
          </a:xfrm>
        </p:spPr>
        <p:txBody>
          <a:bodyPr/>
          <a:lstStyle/>
          <a:p>
            <a:r>
              <a:rPr lang="cs-CZ" dirty="0" smtClean="0"/>
              <a:t>Příklad výměny oken v panelovém bytovém domě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Řešení č. 1 – bez zateplení připojovací spáry a ostění </a:t>
            </a:r>
            <a:endParaRPr lang="en-US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850734" y="1883907"/>
            <a:ext cx="10699323" cy="5101411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cs-CZ" sz="4000" dirty="0">
                <a:solidFill>
                  <a:srgbClr val="FF0000"/>
                </a:solidFill>
              </a:rPr>
              <a:t>Nepřípustné</a:t>
            </a:r>
            <a:r>
              <a:rPr lang="cs-CZ" sz="4000" dirty="0"/>
              <a:t> </a:t>
            </a:r>
            <a:endParaRPr lang="cs-CZ" sz="4000" dirty="0" smtClean="0"/>
          </a:p>
          <a:p>
            <a:pPr>
              <a:lnSpc>
                <a:spcPct val="100000"/>
              </a:lnSpc>
              <a:buFontTx/>
              <a:buChar char="-"/>
            </a:pPr>
            <a:endParaRPr lang="cs-CZ" dirty="0" smtClean="0"/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dirty="0" smtClean="0"/>
              <a:t>dle </a:t>
            </a:r>
            <a:r>
              <a:rPr lang="cs-CZ" dirty="0"/>
              <a:t>ČSN 74 6077 </a:t>
            </a:r>
            <a:r>
              <a:rPr lang="en-US" dirty="0" err="1"/>
              <a:t>Okna</a:t>
            </a:r>
            <a:r>
              <a:rPr lang="en-US" dirty="0"/>
              <a:t> a </a:t>
            </a:r>
            <a:r>
              <a:rPr lang="en-US" dirty="0" err="1"/>
              <a:t>vnější</a:t>
            </a:r>
            <a:r>
              <a:rPr lang="en-US" dirty="0"/>
              <a:t> </a:t>
            </a:r>
            <a:r>
              <a:rPr lang="en-US" dirty="0" err="1"/>
              <a:t>dveře</a:t>
            </a:r>
            <a:r>
              <a:rPr lang="en-US" dirty="0"/>
              <a:t> - </a:t>
            </a:r>
            <a:r>
              <a:rPr lang="en-US" dirty="0" err="1"/>
              <a:t>Požadavky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zabudování</a:t>
            </a:r>
            <a:endParaRPr lang="cs-CZ" dirty="0" smtClean="0"/>
          </a:p>
          <a:p>
            <a:pPr>
              <a:lnSpc>
                <a:spcPct val="100000"/>
              </a:lnSpc>
              <a:buFontTx/>
              <a:buChar char="-"/>
            </a:pPr>
            <a:endParaRPr lang="cs-CZ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dirty="0" smtClean="0"/>
              <a:t>Příloha B.2  </a:t>
            </a:r>
            <a:r>
              <a:rPr lang="cs-CZ" dirty="0" smtClean="0">
                <a:solidFill>
                  <a:srgbClr val="FF0000"/>
                </a:solidFill>
              </a:rPr>
              <a:t>Vady zabudování  </a:t>
            </a:r>
            <a:r>
              <a:rPr lang="cs-CZ" dirty="0" smtClean="0"/>
              <a:t>(viz předchozí snímky)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cs-CZ" sz="105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989" y="1447178"/>
            <a:ext cx="2610776" cy="496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080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72" y="2756849"/>
            <a:ext cx="7627553" cy="3671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A5C6B-795F-4D34-919B-37CCAFFF7B4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627" y="432399"/>
            <a:ext cx="8460000" cy="563888"/>
          </a:xfrm>
        </p:spPr>
        <p:txBody>
          <a:bodyPr/>
          <a:lstStyle/>
          <a:p>
            <a:r>
              <a:rPr lang="cs-CZ" dirty="0" smtClean="0"/>
              <a:t>Příklad výměny oken v panelovém bytovém domě</a:t>
            </a:r>
            <a:br>
              <a:rPr lang="cs-CZ" dirty="0" smtClean="0"/>
            </a:br>
            <a:r>
              <a:rPr lang="cs-CZ" dirty="0"/>
              <a:t/>
            </a:r>
            <a:br>
              <a:rPr lang="cs-CZ" dirty="0"/>
            </a:br>
            <a:r>
              <a:rPr lang="cs-CZ" dirty="0" smtClean="0"/>
              <a:t>Řešení č. 2 –zateplení připojovací spáry a ostění 20 mm</a:t>
            </a:r>
            <a:endParaRPr lang="en-US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850734" y="1883908"/>
            <a:ext cx="10699323" cy="3534254"/>
          </a:xfrm>
        </p:spPr>
        <p:txBody>
          <a:bodyPr/>
          <a:lstStyle/>
          <a:p>
            <a:pPr>
              <a:lnSpc>
                <a:spcPct val="100000"/>
              </a:lnSpc>
              <a:buFontTx/>
              <a:buChar char="-"/>
            </a:pPr>
            <a:r>
              <a:rPr lang="cs-CZ" dirty="0"/>
              <a:t>Zateplení fasády 140 mm FKD S </a:t>
            </a:r>
            <a:r>
              <a:rPr lang="cs-CZ" dirty="0" err="1" smtClean="0"/>
              <a:t>Thermal</a:t>
            </a:r>
            <a:r>
              <a:rPr lang="cs-CZ" dirty="0" smtClean="0"/>
              <a:t> </a:t>
            </a:r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dirty="0" smtClean="0"/>
              <a:t>Zateplení ostění </a:t>
            </a:r>
            <a:r>
              <a:rPr lang="cs-CZ" dirty="0" smtClean="0">
                <a:solidFill>
                  <a:srgbClr val="FF0000"/>
                </a:solidFill>
              </a:rPr>
              <a:t>20 mm FKD RS 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cs-CZ" dirty="0" smtClean="0"/>
          </a:p>
          <a:p>
            <a:pPr>
              <a:lnSpc>
                <a:spcPct val="100000"/>
              </a:lnSpc>
              <a:buFontTx/>
              <a:buChar char="-"/>
            </a:pPr>
            <a:endParaRPr lang="cs-CZ" dirty="0"/>
          </a:p>
          <a:p>
            <a:pPr marL="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00000"/>
              </a:lnSpc>
              <a:buFontTx/>
              <a:buChar char="-"/>
            </a:pPr>
            <a:r>
              <a:rPr lang="cs-CZ" dirty="0" smtClean="0"/>
              <a:t>Teplota na vnitřním povrchu rámu</a:t>
            </a:r>
          </a:p>
          <a:p>
            <a:pPr lvl="1">
              <a:buFontTx/>
              <a:buChar char="-"/>
            </a:pPr>
            <a:endParaRPr lang="cs-CZ" sz="1800" b="1" dirty="0" smtClean="0"/>
          </a:p>
          <a:p>
            <a:pPr marL="252000" lvl="1" indent="0">
              <a:buNone/>
            </a:pPr>
            <a:r>
              <a:rPr lang="cs-CZ" sz="1800" b="1" dirty="0"/>
              <a:t>	</a:t>
            </a:r>
            <a:r>
              <a:rPr lang="cs-CZ" sz="1800" b="1" dirty="0" smtClean="0"/>
              <a:t>	13,65 </a:t>
            </a:r>
            <a:r>
              <a:rPr lang="cs-CZ" sz="1800" b="1" baseline="30000" dirty="0" err="1" smtClean="0"/>
              <a:t>o</a:t>
            </a:r>
            <a:r>
              <a:rPr lang="cs-CZ" sz="1800" b="1" dirty="0" err="1" smtClean="0"/>
              <a:t>C</a:t>
            </a:r>
            <a:r>
              <a:rPr lang="cs-CZ" sz="1800" b="1" dirty="0" smtClean="0"/>
              <a:t> </a:t>
            </a:r>
            <a:endParaRPr lang="cs-CZ" sz="1800" b="1" dirty="0"/>
          </a:p>
          <a:p>
            <a:pPr>
              <a:lnSpc>
                <a:spcPct val="100000"/>
              </a:lnSpc>
              <a:buFontTx/>
              <a:buChar char="-"/>
            </a:pPr>
            <a:endParaRPr lang="cs-CZ" dirty="0" smtClean="0"/>
          </a:p>
          <a:p>
            <a:pPr>
              <a:lnSpc>
                <a:spcPct val="100000"/>
              </a:lnSpc>
              <a:buFontTx/>
              <a:buChar char="-"/>
            </a:pPr>
            <a:endParaRPr lang="cs-CZ" sz="1050" dirty="0" smtClean="0"/>
          </a:p>
        </p:txBody>
      </p:sp>
      <p:pic>
        <p:nvPicPr>
          <p:cNvPr id="4099" name="Picture 3" descr="C:\Users\pokrivcakm\Desktop\ZvP 2019\01-05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397" y="2862168"/>
            <a:ext cx="1920875" cy="122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6469040" y="2148283"/>
            <a:ext cx="5090614" cy="4475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2000" indent="-252000" algn="l" defTabSz="914400" rtl="0" eaLnBrk="1" latinLnBrk="0" hangingPunct="1">
              <a:lnSpc>
                <a:spcPct val="95000"/>
              </a:lnSpc>
              <a:spcBef>
                <a:spcPts val="1800"/>
              </a:spcBef>
              <a:buSzPct val="75000"/>
              <a:buFontTx/>
              <a:buBlip>
                <a:blip r:embed="rId4"/>
              </a:buBlip>
              <a:defRPr sz="1800" b="1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SzPct val="75000"/>
              <a:buFontTx/>
              <a:buBlip>
                <a:blip r:embed="rId5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4000" indent="-180000" algn="l" defTabSz="914400" rtl="0" eaLnBrk="1" latinLnBrk="0" hangingPunct="1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cs-CZ" dirty="0" smtClean="0"/>
              <a:t>Okno v původní poloze</a:t>
            </a:r>
          </a:p>
          <a:p>
            <a:pPr>
              <a:lnSpc>
                <a:spcPct val="100000"/>
              </a:lnSpc>
              <a:buFontTx/>
              <a:buChar char="-"/>
            </a:pPr>
            <a:endParaRPr lang="cs-CZ" sz="1050" dirty="0" smtClean="0"/>
          </a:p>
        </p:txBody>
      </p:sp>
    </p:spTree>
    <p:extLst>
      <p:ext uri="{BB962C8B-B14F-4D97-AF65-F5344CB8AC3E}">
        <p14:creationId xmlns:p14="http://schemas.microsoft.com/office/powerpoint/2010/main" val="77431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I_presentation_16x9 (1)">
  <a:themeElements>
    <a:clrScheme name="Knauf">
      <a:dk1>
        <a:sysClr val="windowText" lastClr="000000"/>
      </a:dk1>
      <a:lt1>
        <a:sysClr val="window" lastClr="FFFFFF"/>
      </a:lt1>
      <a:dk2>
        <a:srgbClr val="009FE3"/>
      </a:dk2>
      <a:lt2>
        <a:srgbClr val="E6E6E6"/>
      </a:lt2>
      <a:accent1>
        <a:srgbClr val="009FE3"/>
      </a:accent1>
      <a:accent2>
        <a:srgbClr val="F8A800"/>
      </a:accent2>
      <a:accent3>
        <a:srgbClr val="00BD71"/>
      </a:accent3>
      <a:accent4>
        <a:srgbClr val="1D4E60"/>
      </a:accent4>
      <a:accent5>
        <a:srgbClr val="A5ACAF"/>
      </a:accent5>
      <a:accent6>
        <a:srgbClr val="70C8E6"/>
      </a:accent6>
      <a:hlink>
        <a:srgbClr val="009FE3"/>
      </a:hlink>
      <a:folHlink>
        <a:srgbClr val="1D4E60"/>
      </a:folHlink>
    </a:clrScheme>
    <a:fontScheme name="Knauf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KI_presentation_16x9.potx" id="{7535BC4A-2209-466D-89D9-C4EBD91A9D1B}" vid="{8D3221EE-862E-48D0-A0E1-3D48F6A1190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3518B915D3D9459F0F33C88D454F2F" ma:contentTypeVersion="13" ma:contentTypeDescription="Create a new document." ma:contentTypeScope="" ma:versionID="d1e4fc9378bd465c360362faec0c9d80">
  <xsd:schema xmlns:xsd="http://www.w3.org/2001/XMLSchema" xmlns:xs="http://www.w3.org/2001/XMLSchema" xmlns:p="http://schemas.microsoft.com/office/2006/metadata/properties" xmlns:ns2="ab6faf17-31e9-482f-94ef-c2f72b472102" xmlns:ns3="urn:Knauf:SharePoint" targetNamespace="http://schemas.microsoft.com/office/2006/metadata/properties" ma:root="true" ma:fieldsID="0bd93c5afb9b51e49ac7f85a396bf74c" ns2:_="" ns3:_="">
    <xsd:import namespace="ab6faf17-31e9-482f-94ef-c2f72b472102"/>
    <xsd:import namespace="urn:Knauf:SharePoint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3:Knauf.CompanyMulti.TaxHTField" minOccurs="0"/>
                <xsd:element ref="ns3:Knauf.CountryMulti.TaxHTField" minOccurs="0"/>
                <xsd:element ref="ns3:Knauf.DepartmentMulti.TaxHTField" minOccurs="0"/>
                <xsd:element ref="ns3:Knauf.LocationMulti.TaxHTField" minOccurs="0"/>
                <xsd:element ref="ns3:Knauf.RegionMulti.TaxHTFiel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6faf17-31e9-482f-94ef-c2f72b472102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9" nillable="true" ma:taxonomy="true" ma:internalName="TaxKeywordTaxHTField" ma:taxonomyFieldName="TaxKeyword" ma:displayName="Enterprise Keywords" ma:fieldId="{23f27201-bee3-471e-b2e7-b64fd8b7ca38}" ma:taxonomyMulti="true" ma:sspId="f2ca994e-af34-4201-b48a-8ed6c6265478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7e5192a-7010-4011-97c7-598d2b21587d}" ma:internalName="TaxCatchAll" ma:showField="CatchAllData" ma:web="ab6faf17-31e9-482f-94ef-c2f72b4721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urn:Knauf:SharePoint" elementFormDefault="qualified">
    <xsd:import namespace="http://schemas.microsoft.com/office/2006/documentManagement/types"/>
    <xsd:import namespace="http://schemas.microsoft.com/office/infopath/2007/PartnerControls"/>
    <xsd:element name="Knauf.CompanyMulti.TaxHTField" ma:index="12" nillable="true" ma:taxonomy="true" ma:internalName="knCompanyMultiTaxHTField" ma:taxonomyFieldName="knCompanyMulti" ma:displayName="Company" ma:fieldId="{51549ae3-83f2-4407-9b38-0056973c0dd0}" ma:taxonomyMulti="true" ma:sspId="f2ca994e-af34-4201-b48a-8ed6c6265478" ma:termSetId="7cc8d493-7f4e-4371-aeaa-45177294cd7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nauf.CountryMulti.TaxHTField" ma:index="14" nillable="true" ma:taxonomy="true" ma:internalName="knCountryMultiTaxHTField" ma:taxonomyFieldName="knCountryMulti" ma:displayName="Country" ma:fieldId="{97296cf0-f310-45c1-bbd7-7b93f99a9146}" ma:taxonomyMulti="true" ma:sspId="f2ca994e-af34-4201-b48a-8ed6c6265478" ma:termSetId="ca559cce-198a-40c2-96e1-840d5f1c9ad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nauf.DepartmentMulti.TaxHTField" ma:index="16" nillable="true" ma:taxonomy="true" ma:internalName="knDepartmentMultiTaxHTField" ma:taxonomyFieldName="knDepartmentMulti" ma:displayName="Department" ma:fieldId="{03b6a289-0f23-476d-b92f-fe2ad907be73}" ma:taxonomyMulti="true" ma:sspId="f2ca994e-af34-4201-b48a-8ed6c6265478" ma:termSetId="21f8ccb5-3c74-4827-8616-35309b17aa3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nauf.LocationMulti.TaxHTField" ma:index="18" nillable="true" ma:taxonomy="true" ma:internalName="knLocationMultiTaxHTField" ma:taxonomyFieldName="knLocationMulti" ma:displayName="Location" ma:fieldId="{ae9346f5-ef99-4e26-af31-06e8db55e8e6}" ma:taxonomyMulti="true" ma:sspId="f2ca994e-af34-4201-b48a-8ed6c6265478" ma:termSetId="725dbfc8-dd29-4c2d-b817-6854c5178cf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nauf.RegionMulti.TaxHTField" ma:index="20" nillable="true" ma:taxonomy="true" ma:internalName="knRegionMultiTaxHTField" ma:taxonomyFieldName="knRegionMulti" ma:displayName="Region" ma:fieldId="{b671f407-eca4-4ecc-b463-966934f7a0d5}" ma:taxonomyMulti="true" ma:sspId="f2ca994e-af34-4201-b48a-8ed6c6265478" ma:termSetId="2346fd2d-d692-4cd0-8191-a5c51d2376cb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nauf.CountryMulti.TaxHTField xmlns="urn:Knauf:SharePoint">
      <Terms xmlns="http://schemas.microsoft.com/office/infopath/2007/PartnerControls">
        <TermInfo xmlns="http://schemas.microsoft.com/office/infopath/2007/PartnerControls">
          <TermName xmlns="http://schemas.microsoft.com/office/infopath/2007/PartnerControls">Belgium</TermName>
          <TermId xmlns="http://schemas.microsoft.com/office/infopath/2007/PartnerControls">6919da25-35ea-4faa-b859-06e6da83da71</TermId>
        </TermInfo>
      </Terms>
    </Knauf.CountryMulti.TaxHTField>
    <TaxCatchAll xmlns="ab6faf17-31e9-482f-94ef-c2f72b472102">
      <Value>4</Value>
      <Value>3</Value>
      <Value>2</Value>
      <Value>1</Value>
    </TaxCatchAll>
    <Knauf.CompanyMulti.TaxHTField xmlns="urn:Knauf:SharePoint">
      <Terms xmlns="http://schemas.microsoft.com/office/infopath/2007/PartnerControls">
        <TermInfo xmlns="http://schemas.microsoft.com/office/infopath/2007/PartnerControls">
          <TermName xmlns="http://schemas.microsoft.com/office/infopath/2007/PartnerControls">Knauf Insulation SPRL</TermName>
          <TermId xmlns="http://schemas.microsoft.com/office/infopath/2007/PartnerControls">154b1a33-2f26-4fa0-9a97-7691e79b8df7</TermId>
        </TermInfo>
      </Terms>
    </Knauf.CompanyMulti.TaxHTField>
    <Knauf.RegionMulti.TaxHTField xmlns="urn:Knauf:SharePoint">
      <Terms xmlns="http://schemas.microsoft.com/office/infopath/2007/PartnerControls">
        <TermInfo xmlns="http://schemas.microsoft.com/office/infopath/2007/PartnerControls">
          <TermName xmlns="http://schemas.microsoft.com/office/infopath/2007/PartnerControls">Western Europe</TermName>
          <TermId xmlns="http://schemas.microsoft.com/office/infopath/2007/PartnerControls">c8eafac5-c72f-4794-8fce-90c769cffe20</TermId>
        </TermInfo>
      </Terms>
    </Knauf.RegionMulti.TaxHTField>
    <TaxKeywordTaxHTField xmlns="ab6faf17-31e9-482f-94ef-c2f72b472102">
      <Terms xmlns="http://schemas.microsoft.com/office/infopath/2007/PartnerControls"/>
    </TaxKeywordTaxHTField>
    <Knauf.LocationMulti.TaxHTField xmlns="urn:Knauf:SharePoint">
      <Terms xmlns="http://schemas.microsoft.com/office/infopath/2007/PartnerControls">
        <TermInfo xmlns="http://schemas.microsoft.com/office/infopath/2007/PartnerControls">
          <TermName xmlns="http://schemas.microsoft.com/office/infopath/2007/PartnerControls">Visé</TermName>
          <TermId xmlns="http://schemas.microsoft.com/office/infopath/2007/PartnerControls">c292cfdf-ef6f-4bfe-9bd5-80ee1f6c07e3</TermId>
        </TermInfo>
      </Terms>
    </Knauf.LocationMulti.TaxHTField>
    <Knauf.DepartmentMulti.TaxHTField xmlns="urn:Knauf:SharePoint">
      <Terms xmlns="http://schemas.microsoft.com/office/infopath/2007/PartnerControls"/>
    </Knauf.DepartmentMulti.TaxHTField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3E55E16-7A55-4ADA-903E-F7E1F7D32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b6faf17-31e9-482f-94ef-c2f72b472102"/>
    <ds:schemaRef ds:uri="urn:Knauf:SharePoint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44796D-6758-459C-B818-1F0E21C0B8E2}">
  <ds:schemaRefs>
    <ds:schemaRef ds:uri="http://schemas.microsoft.com/office/infopath/2007/PartnerControls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ab6faf17-31e9-482f-94ef-c2f72b472102"/>
    <ds:schemaRef ds:uri="http://schemas.microsoft.com/office/2006/metadata/properties"/>
    <ds:schemaRef ds:uri="http://schemas.openxmlformats.org/package/2006/metadata/core-properties"/>
    <ds:schemaRef ds:uri="urn:Knauf:SharePoint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E5E4A130-2BED-40E3-8CBD-9FF96D849E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KI_presentation_16x9 (1)</Template>
  <TotalTime>19980</TotalTime>
  <Words>408</Words>
  <Application>Microsoft Office PowerPoint</Application>
  <PresentationFormat>Širokoúhlá obrazovka</PresentationFormat>
  <Paragraphs>92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Calibri</vt:lpstr>
      <vt:lpstr>KI_presentation_16x9 (1)</vt:lpstr>
      <vt:lpstr>Montáž oken a tepelně technické souvislosti</vt:lpstr>
      <vt:lpstr>Požadavky na montáž oken</vt:lpstr>
      <vt:lpstr>Připojovací spára vnější = Vodotěsná, paropropustná </vt:lpstr>
      <vt:lpstr>Připojovací spára vnitřní = Parotěsná</vt:lpstr>
      <vt:lpstr>Vady zabudování explicitně definované v normě I.</vt:lpstr>
      <vt:lpstr>Vady zabudování explicitně definované v normě II.</vt:lpstr>
      <vt:lpstr>Příklad výměny oken v panelovém bytovém domě</vt:lpstr>
      <vt:lpstr>Příklad výměny oken v panelovém bytovém domě  Řešení č. 1 – bez zateplení připojovací spáry a ostění </vt:lpstr>
      <vt:lpstr>Příklad výměny oken v panelovém bytovém domě  Řešení č. 2 –zateplení připojovací spáry a ostění 20 mm</vt:lpstr>
      <vt:lpstr>Příklad výměny oken v panelovém bytovém domě  Řešení č. 3 –zateplení připojovací spáry a ostění 40 mm</vt:lpstr>
      <vt:lpstr>Příklad výměny oken v panelovém bytovém domě  Řešení č. 4 –zateplení připojovací fasády 140 mm FKD S Thermal</vt:lpstr>
      <vt:lpstr>Nové možnosti a trendy – předsazená montáž oken</vt:lpstr>
      <vt:lpstr>Nové možnosti a trendy – předsazená montáž oken</vt:lpstr>
      <vt:lpstr>Děkuji za pozornost!   </vt:lpstr>
    </vt:vector>
  </TitlesOfParts>
  <Company>Knauf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‘Title slide’ title – Arial 36pt bold, line spacing: multiple 0.9</dc:title>
  <dc:creator>JanosovaR</dc:creator>
  <cp:lastModifiedBy>Dutka, Karel</cp:lastModifiedBy>
  <cp:revision>181</cp:revision>
  <dcterms:created xsi:type="dcterms:W3CDTF">2017-07-13T12:03:17Z</dcterms:created>
  <dcterms:modified xsi:type="dcterms:W3CDTF">2019-02-15T19:30:01Z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0x010100D13518B915D3D9459F0F33C88D454F2F</vt:lpwstr>
  </property>
  <property fmtid="{D5CDD505-2E9C-101B-9397-08002B2CF9AE}" pid="3" name="TaxKeyword">
    <vt:lpwstr/>
  </property>
  <property fmtid="{D5CDD505-2E9C-101B-9397-08002B2CF9AE}" pid="4" name="knCountryMulti">
    <vt:lpwstr>2;#Belgium|6919da25-35ea-4faa-b859-06e6da83da71</vt:lpwstr>
  </property>
  <property fmtid="{D5CDD505-2E9C-101B-9397-08002B2CF9AE}" pid="5" name="knLocationMulti">
    <vt:lpwstr>3;#Visé|c292cfdf-ef6f-4bfe-9bd5-80ee1f6c07e3</vt:lpwstr>
  </property>
  <property fmtid="{D5CDD505-2E9C-101B-9397-08002B2CF9AE}" pid="6" name="knCompanyMulti">
    <vt:lpwstr>1;#Knauf Insulation SPRL|154b1a33-2f26-4fa0-9a97-7691e79b8df7</vt:lpwstr>
  </property>
  <property fmtid="{D5CDD505-2E9C-101B-9397-08002B2CF9AE}" pid="7" name="knDepartmentMulti">
    <vt:lpwstr/>
  </property>
  <property fmtid="{D5CDD505-2E9C-101B-9397-08002B2CF9AE}" pid="8" name="knRegionMulti">
    <vt:lpwstr>4;#Western Europe|c8eafac5-c72f-4794-8fce-90c769cffe20</vt:lpwstr>
  </property>
</Properties>
</file>