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398" r:id="rId6"/>
    <p:sldId id="415" r:id="rId7"/>
    <p:sldId id="418" r:id="rId8"/>
    <p:sldId id="416" r:id="rId9"/>
    <p:sldId id="417" r:id="rId10"/>
    <p:sldId id="420" r:id="rId11"/>
    <p:sldId id="419" r:id="rId12"/>
    <p:sldId id="421" r:id="rId13"/>
    <p:sldId id="422" r:id="rId14"/>
    <p:sldId id="423" r:id="rId15"/>
    <p:sldId id="424" r:id="rId16"/>
    <p:sldId id="425" r:id="rId17"/>
    <p:sldId id="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2457" userDrawn="1">
          <p15:clr>
            <a:srgbClr val="A4A3A4"/>
          </p15:clr>
        </p15:guide>
        <p15:guide id="9" pos="3848">
          <p15:clr>
            <a:srgbClr val="A4A3A4"/>
          </p15:clr>
        </p15:guide>
        <p15:guide id="10" pos="6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E"/>
    <a:srgbClr val="009FE3"/>
    <a:srgbClr val="4EB2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8664" autoAdjust="0"/>
  </p:normalViewPr>
  <p:slideViewPr>
    <p:cSldViewPr snapToGrid="0" showGuides="1">
      <p:cViewPr varScale="1">
        <p:scale>
          <a:sx n="67" d="100"/>
          <a:sy n="67" d="100"/>
        </p:scale>
        <p:origin x="78" y="192"/>
      </p:cViewPr>
      <p:guideLst>
        <p:guide orient="horz" pos="2160"/>
        <p:guide pos="3840"/>
        <p:guide orient="horz" pos="3974"/>
        <p:guide orient="horz" pos="5"/>
        <p:guide pos="619"/>
        <p:guide pos="7401"/>
        <p:guide orient="horz" pos="981"/>
        <p:guide pos="2457"/>
        <p:guide pos="3848"/>
        <p:guide pos="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1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6877-A03C-44B1-9C0A-5366537E5BF1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2837-6991-4821-9D81-028D33031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E719-D309-4ED0-A2E0-5F7E8535BA11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4051-38D0-4B95-A530-5445B3B3C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057400" y="2765425"/>
            <a:ext cx="10134600" cy="3984625"/>
          </a:xfrm>
          <a:solidFill>
            <a:schemeClr val="bg2"/>
          </a:solidFill>
        </p:spPr>
        <p:txBody>
          <a:bodyPr bIns="396000" anchor="b" anchorCtr="0"/>
          <a:lstStyle>
            <a:lvl1pPr marL="0" indent="0">
              <a:buFontTx/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and INSERT your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rgbClr val="009FE3">
              <a:alpha val="64706"/>
            </a:srgb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5" name="Rectangle 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7A800"/>
                </a:clrFrom>
                <a:clrTo>
                  <a:srgbClr val="F7A8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4AB370"/>
                </a:clrFrom>
                <a:clrTo>
                  <a:srgbClr val="4AB37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3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4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1E5162"/>
                </a:clrFrom>
                <a:clrTo>
                  <a:srgbClr val="1E516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6594" y="2915950"/>
            <a:ext cx="1728000" cy="1728000"/>
          </a:xfrm>
          <a:solidFill>
            <a:schemeClr val="tx2"/>
          </a:solidFill>
        </p:spPr>
        <p:txBody>
          <a:bodyPr lIns="252000" bIns="180000" anchor="b" anchorCtr="0"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161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" r="25606"/>
          <a:stretch/>
        </p:blipFill>
        <p:spPr>
          <a:xfrm flipH="1">
            <a:off x="2064849" y="2765416"/>
            <a:ext cx="10131109" cy="398458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chemeClr val="tx2">
              <a:alpha val="65098"/>
            </a:scheme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1473592"/>
            <a:ext cx="9109164" cy="477074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9" y="2213808"/>
            <a:ext cx="5359168" cy="4030529"/>
          </a:xfrm>
        </p:spPr>
        <p:txBody>
          <a:bodyPr/>
          <a:lstStyle>
            <a:lvl1pPr marL="252000" indent="-252000">
              <a:lnSpc>
                <a:spcPct val="95000"/>
              </a:lnSpc>
              <a:buFontTx/>
              <a:buBlip>
                <a:blip r:embed="rId2"/>
              </a:buBlip>
              <a:defRPr sz="1800" cap="none" baseline="0"/>
            </a:lvl1pPr>
            <a:lvl2pPr marL="432000" indent="-180000">
              <a:buFontTx/>
              <a:buBlip>
                <a:blip r:embed="rId3"/>
              </a:buBlip>
              <a:defRPr/>
            </a:lvl2pPr>
            <a:lvl3pPr marL="684000" indent="-180000"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96283" y="1954166"/>
            <a:ext cx="4466438" cy="512499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2213808"/>
            <a:ext cx="5400000" cy="4030529"/>
          </a:xfrm>
        </p:spPr>
        <p:txBody>
          <a:bodyPr/>
          <a:lstStyle>
            <a:lvl1pPr marL="0" indent="0">
              <a:buFontTx/>
              <a:buNone/>
              <a:defRPr sz="1800" b="1" i="0" cap="none" baseline="0"/>
            </a:lvl1pPr>
            <a:lvl2pPr marL="215900" indent="-215900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/>
            </a:lvl2pPr>
            <a:lvl3pPr marL="215900" indent="0">
              <a:buFontTx/>
              <a:buNone/>
              <a:defRPr sz="1400"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540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product name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03922" y="1473591"/>
            <a:ext cx="4950236" cy="238403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7210426" y="4076700"/>
            <a:ext cx="4533900" cy="2166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Kliknutím na ikonu přidáte tabulku.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02098" y="-1340182"/>
            <a:ext cx="4978068" cy="1120173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1"/>
            <a:ext cx="10126662" cy="6750050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36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628" y="2213808"/>
            <a:ext cx="9109164" cy="403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/>
                </a:solidFill>
              </a:defRPr>
            </a:lvl1pPr>
          </a:lstStyle>
          <a:p>
            <a:fld id="{B3CCAD01-7E06-4BD1-8DEA-706A63FE8CA2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74" y="6356350"/>
            <a:ext cx="5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/>
                </a:solidFill>
              </a:defRPr>
            </a:lvl1pPr>
          </a:lstStyle>
          <a:p>
            <a:fld id="{4B5A5C6B-795F-4D34-919B-37CCAFFF7B4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9532" y="356326"/>
            <a:ext cx="504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7" r:id="rId4"/>
    <p:sldLayoutId id="2147483660" r:id="rId5"/>
    <p:sldLayoutId id="2147483666" r:id="rId6"/>
    <p:sldLayoutId id="2147483661" r:id="rId7"/>
    <p:sldLayoutId id="2147483651" r:id="rId8"/>
    <p:sldLayoutId id="2147483664" r:id="rId9"/>
    <p:sldLayoutId id="2147483662" r:id="rId10"/>
    <p:sldLayoutId id="2147483663" r:id="rId11"/>
    <p:sldLayoutId id="2147483665" r:id="rId12"/>
    <p:sldLayoutId id="2147483670" r:id="rId13"/>
    <p:sldLayoutId id="2147483652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5000"/>
        </a:lnSpc>
        <a:spcBef>
          <a:spcPts val="1800"/>
        </a:spcBef>
        <a:buSzPct val="75000"/>
        <a:buFontTx/>
        <a:buBlip>
          <a:blip r:embed="rId21"/>
        </a:buBlip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1766" y="2861522"/>
            <a:ext cx="1728000" cy="1728000"/>
          </a:xfrm>
        </p:spPr>
        <p:txBody>
          <a:bodyPr/>
          <a:lstStyle/>
          <a:p>
            <a:r>
              <a:rPr lang="cs-CZ" dirty="0"/>
              <a:t>Praha 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0885" y="2872407"/>
            <a:ext cx="7920000" cy="1728000"/>
          </a:xfrm>
        </p:spPr>
        <p:txBody>
          <a:bodyPr/>
          <a:lstStyle/>
          <a:p>
            <a:r>
              <a:rPr lang="cs-CZ" sz="3400" dirty="0"/>
              <a:t>Montáž oken a tepelně technické souvislosti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4428" y="4320339"/>
            <a:ext cx="7920000" cy="740690"/>
          </a:xfrm>
        </p:spPr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Dutka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0" y="2627337"/>
            <a:ext cx="7414229" cy="36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Příklad výměny oken v panelovém bytovém domě</a:t>
            </a:r>
            <a:br>
              <a:rPr lang="cs-CZ" dirty="0"/>
            </a:br>
            <a:br>
              <a:rPr lang="cs-CZ" dirty="0"/>
            </a:br>
            <a:r>
              <a:rPr lang="cs-CZ" dirty="0"/>
              <a:t>Řešení č. 3 –zateplení připojovací spáry a ostění 40 mm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8"/>
            <a:ext cx="10699323" cy="353425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/>
              <a:t>Thermal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ostění </a:t>
            </a:r>
            <a:r>
              <a:rPr lang="cs-CZ" dirty="0">
                <a:solidFill>
                  <a:srgbClr val="FF0000"/>
                </a:solidFill>
              </a:rPr>
              <a:t>40 mm FKD RS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/>
              <a:t>		14,81 </a:t>
            </a:r>
            <a:r>
              <a:rPr lang="cs-CZ" sz="1800" b="1" baseline="30000" dirty="0" err="1"/>
              <a:t>o</a:t>
            </a:r>
            <a:r>
              <a:rPr lang="cs-CZ" sz="1800" b="1" dirty="0" err="1"/>
              <a:t>C</a:t>
            </a:r>
            <a:r>
              <a:rPr lang="cs-CZ" sz="1800" b="1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6148" name="Picture 4" descr="C:\Users\pokrivcakm\Desktop\ZvP 2019\01-0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5" y="2817813"/>
            <a:ext cx="19208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4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/>
              <a:t>Okno v původní poloze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80594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/>
              <a:t>Příklad výměny oken v panelovém bytovém domě</a:t>
            </a:r>
            <a:br>
              <a:rPr lang="cs-CZ" dirty="0"/>
            </a:br>
            <a:br>
              <a:rPr lang="cs-CZ" dirty="0"/>
            </a:br>
            <a:r>
              <a:rPr lang="cs-CZ" dirty="0"/>
              <a:t>Řešení č. 4 –zateplení připojovací fasády 140 mm FKD S </a:t>
            </a:r>
            <a:r>
              <a:rPr lang="cs-CZ" dirty="0" err="1"/>
              <a:t>Thermal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952148"/>
            <a:ext cx="10699323" cy="4974092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/>
              <a:t>Thermal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Překrytí rámu okna izolací 50 mm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/>
              <a:t>		15,23 </a:t>
            </a:r>
            <a:r>
              <a:rPr lang="cs-CZ" sz="1800" b="1" baseline="30000" dirty="0" err="1"/>
              <a:t>o</a:t>
            </a:r>
            <a:r>
              <a:rPr lang="cs-CZ" sz="1800" b="1" dirty="0" err="1"/>
              <a:t>C</a:t>
            </a:r>
            <a:endParaRPr lang="cs-CZ" sz="1800" b="1" dirty="0"/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/>
              <a:t>              Nejlepší řešení umístění okna = nižší pracnost zateplení, dostatečné překrytí izolací </a:t>
            </a:r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09" y="2708629"/>
            <a:ext cx="7185391" cy="33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3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</a:rPr>
              <a:t>Okno na vnějším líci panelu / stěny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89492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/>
              <a:t>Nové možnosti a trendy – předsazená montáž oken</a:t>
            </a:r>
            <a:endParaRPr lang="en-US" dirty="0"/>
          </a:p>
        </p:txBody>
      </p:sp>
      <p:pic>
        <p:nvPicPr>
          <p:cNvPr id="8194" name="Picture 2" descr="C:\Users\pokrivcakm\Desktop\ZvP 2019\montaz_oken_PROGRESSION_do_OSB-kastliku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31"/>
          <a:stretch/>
        </p:blipFill>
        <p:spPr bwMode="auto">
          <a:xfrm>
            <a:off x="5296847" y="995393"/>
            <a:ext cx="5402806" cy="4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okrivcakm\Desktop\ZvP 2019\predsazena kompoz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0933" r="36791"/>
          <a:stretch/>
        </p:blipFill>
        <p:spPr bwMode="auto">
          <a:xfrm>
            <a:off x="1241945" y="995393"/>
            <a:ext cx="3766783" cy="4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8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/>
              <a:t>Nové možnosti a trendy – předsazená montáž oken</a:t>
            </a:r>
            <a:endParaRPr lang="en-US" dirty="0"/>
          </a:p>
        </p:txBody>
      </p:sp>
      <p:pic>
        <p:nvPicPr>
          <p:cNvPr id="7" name="Zástupný symbol pro obrázek 4" descr="Okno v místě ostění - Pasivnidomy.cz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21261" r="15175"/>
          <a:stretch/>
        </p:blipFill>
        <p:spPr>
          <a:xfrm>
            <a:off x="272955" y="1676286"/>
            <a:ext cx="5295332" cy="3239969"/>
          </a:xfrm>
          <a:prstGeom prst="rect">
            <a:avLst/>
          </a:prstGeom>
        </p:spPr>
      </p:pic>
      <p:pic>
        <p:nvPicPr>
          <p:cNvPr id="8" name="obrázek 1" descr="Okno v místě ostění  Pasivnidomycz  Internet Explor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/>
          <a:stretch/>
        </p:blipFill>
        <p:spPr bwMode="auto">
          <a:xfrm>
            <a:off x="5827594" y="1951630"/>
            <a:ext cx="5131558" cy="2852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9648967" y="1433015"/>
            <a:ext cx="1924334" cy="1501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307332" y="5117909"/>
            <a:ext cx="8156788" cy="350721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240 mm FKD S </a:t>
            </a:r>
            <a:r>
              <a:rPr lang="cs-CZ" dirty="0" err="1"/>
              <a:t>Thermal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Teplota na vnitřním povrchu rámu                      </a:t>
            </a:r>
            <a:r>
              <a:rPr lang="cs-CZ" sz="1800" b="1" dirty="0"/>
              <a:t>16,5 </a:t>
            </a:r>
            <a:r>
              <a:rPr lang="cs-CZ" sz="1800" b="1" baseline="30000" dirty="0" err="1"/>
              <a:t>o</a:t>
            </a:r>
            <a:r>
              <a:rPr lang="cs-CZ" sz="1800" b="1" dirty="0" err="1"/>
              <a:t>C</a:t>
            </a:r>
            <a:r>
              <a:rPr lang="cs-CZ" sz="1800" b="1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67291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204" y="3020995"/>
            <a:ext cx="1728000" cy="172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4095" y="3020995"/>
            <a:ext cx="7920000" cy="1728000"/>
          </a:xfrm>
        </p:spPr>
        <p:txBody>
          <a:bodyPr/>
          <a:lstStyle/>
          <a:p>
            <a:r>
              <a:rPr lang="cs-CZ" sz="3400" dirty="0"/>
              <a:t>Děkuji za pozornost!</a:t>
            </a:r>
            <a:br>
              <a:rPr lang="cs-CZ" sz="3400" dirty="0"/>
            </a:br>
            <a:br>
              <a:rPr lang="cs-CZ" sz="3400" dirty="0"/>
            </a:br>
            <a:br>
              <a:rPr lang="cs-CZ" sz="3400" dirty="0"/>
            </a:br>
            <a:endParaRPr lang="en-US" sz="34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306473" y="6269911"/>
            <a:ext cx="8857396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2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1000" dirty="0"/>
              <a:t>Zdroje: </a:t>
            </a:r>
            <a:r>
              <a:rPr lang="cs-CZ" sz="1000" dirty="0" err="1"/>
              <a:t>Slavona</a:t>
            </a:r>
            <a:r>
              <a:rPr lang="cs-CZ" sz="1000" dirty="0"/>
              <a:t>, CPD, </a:t>
            </a:r>
            <a:r>
              <a:rPr lang="cs-CZ" sz="1000" dirty="0" err="1"/>
              <a:t>Rehau</a:t>
            </a:r>
            <a:r>
              <a:rPr lang="cs-CZ" sz="1000" dirty="0"/>
              <a:t>, VSB TU, TZB </a:t>
            </a:r>
            <a:r>
              <a:rPr lang="cs-CZ" sz="1000" dirty="0" err="1"/>
              <a:t>info</a:t>
            </a:r>
            <a:r>
              <a:rPr lang="cs-CZ" sz="1000" dirty="0"/>
              <a:t>, </a:t>
            </a:r>
            <a:r>
              <a:rPr lang="cs-CZ" sz="1000" dirty="0" err="1"/>
              <a:t>Tremco</a:t>
            </a:r>
            <a:r>
              <a:rPr lang="cs-CZ" sz="1000" dirty="0"/>
              <a:t> </a:t>
            </a:r>
            <a:r>
              <a:rPr lang="cs-CZ" sz="1000" dirty="0" err="1"/>
              <a:t>Illbruck</a:t>
            </a:r>
            <a:r>
              <a:rPr lang="cs-CZ" sz="1000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52303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Požadavky na montáž oken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ČSN 74 6077 </a:t>
            </a:r>
            <a:r>
              <a:rPr lang="en-US" sz="2000" dirty="0" err="1"/>
              <a:t>Okna</a:t>
            </a:r>
            <a:r>
              <a:rPr lang="en-US" sz="2000" dirty="0"/>
              <a:t> a </a:t>
            </a:r>
            <a:r>
              <a:rPr lang="en-US" sz="2000" dirty="0" err="1"/>
              <a:t>vnější</a:t>
            </a:r>
            <a:r>
              <a:rPr lang="en-US" sz="2000" dirty="0"/>
              <a:t> </a:t>
            </a:r>
            <a:r>
              <a:rPr lang="en-US" sz="2000" dirty="0" err="1"/>
              <a:t>dveře</a:t>
            </a:r>
            <a:r>
              <a:rPr lang="en-US" sz="2000" dirty="0"/>
              <a:t> - </a:t>
            </a:r>
            <a:r>
              <a:rPr lang="en-US" sz="2000" dirty="0" err="1"/>
              <a:t>Požadavky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zabudování</a:t>
            </a: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11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Požadavky na navrhování, </a:t>
            </a:r>
            <a:r>
              <a:rPr lang="cs-CZ" dirty="0">
                <a:solidFill>
                  <a:srgbClr val="FF0000"/>
                </a:solidFill>
              </a:rPr>
              <a:t>provádění</a:t>
            </a:r>
            <a:r>
              <a:rPr lang="cs-CZ" dirty="0"/>
              <a:t> a kontrolu zabudování oken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Norma se vztahuje na nové stavby, rekonstrukce a stavební úpravy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Návrh zabudování výrobku do stavby </a:t>
            </a:r>
            <a:r>
              <a:rPr lang="cs-CZ" dirty="0">
                <a:solidFill>
                  <a:srgbClr val="FF0000"/>
                </a:solidFill>
              </a:rPr>
              <a:t>musí být součástí projektové dokumentace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Specifikace: polohy, tvaru, rozměru, způsobu upevnění, provedení připojovací spáry, ostění, parapetů a nadpraží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Definice 3 základních zón okna (připojovací spáry):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200" dirty="0"/>
          </a:p>
          <a:p>
            <a:pPr lvl="6"/>
            <a:r>
              <a:rPr lang="en-US" b="1" dirty="0" err="1"/>
              <a:t>Vnitřní</a:t>
            </a:r>
            <a:r>
              <a:rPr lang="en-US" b="1" dirty="0"/>
              <a:t> </a:t>
            </a:r>
            <a:r>
              <a:rPr lang="en-US" b="1" dirty="0" err="1"/>
              <a:t>parotěsná</a:t>
            </a:r>
            <a:r>
              <a:rPr lang="en-US" b="1" dirty="0"/>
              <a:t> </a:t>
            </a:r>
            <a:r>
              <a:rPr lang="en-US" b="1" dirty="0" err="1"/>
              <a:t>zábrana</a:t>
            </a:r>
            <a:endParaRPr lang="en-US" b="1" dirty="0"/>
          </a:p>
          <a:p>
            <a:pPr lvl="6"/>
            <a:r>
              <a:rPr lang="en-US" b="1" dirty="0" err="1"/>
              <a:t>Středová</a:t>
            </a:r>
            <a:r>
              <a:rPr lang="en-US" b="1" dirty="0"/>
              <a:t> </a:t>
            </a:r>
            <a:r>
              <a:rPr lang="cs-CZ" b="1" dirty="0"/>
              <a:t>tepelně</a:t>
            </a:r>
            <a:r>
              <a:rPr lang="en-US" b="1" dirty="0"/>
              <a:t> </a:t>
            </a:r>
            <a:r>
              <a:rPr lang="en-US" b="1" dirty="0" err="1"/>
              <a:t>izolační</a:t>
            </a:r>
            <a:r>
              <a:rPr lang="en-US" b="1" dirty="0"/>
              <a:t> </a:t>
            </a:r>
            <a:r>
              <a:rPr lang="en-US" b="1" dirty="0" err="1"/>
              <a:t>část</a:t>
            </a:r>
            <a:endParaRPr lang="en-US" b="1" dirty="0"/>
          </a:p>
          <a:p>
            <a:pPr lvl="6"/>
            <a:r>
              <a:rPr lang="en-US" b="1" dirty="0" err="1"/>
              <a:t>Vnější</a:t>
            </a:r>
            <a:r>
              <a:rPr lang="en-US" b="1" dirty="0"/>
              <a:t> </a:t>
            </a:r>
            <a:r>
              <a:rPr lang="en-US" b="1" dirty="0" err="1"/>
              <a:t>paropropustné</a:t>
            </a:r>
            <a:r>
              <a:rPr lang="en-US" b="1" dirty="0"/>
              <a:t> </a:t>
            </a:r>
            <a:r>
              <a:rPr lang="en-US" b="1" dirty="0" err="1"/>
              <a:t>těsnění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432253"/>
            <a:ext cx="3667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9935570" y="4432253"/>
            <a:ext cx="0" cy="521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0360925" y="4404957"/>
            <a:ext cx="456063" cy="593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021170" y="4418605"/>
            <a:ext cx="495868" cy="521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2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Připojovací spára vnější = Vodotěsná, </a:t>
            </a:r>
            <a:r>
              <a:rPr lang="cs-CZ" dirty="0" err="1"/>
              <a:t>paropropustná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Nutno provést vhodným a funkčním způsobem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Norma definuje možnosti utěsnění spár: tmely, fólie, pásky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Pro vnější omítky použít začišťovací (APU) lišty (1D, 2D, 3D)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41" y="2904493"/>
            <a:ext cx="2411018" cy="31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4"/>
          <a:stretch/>
        </p:blipFill>
        <p:spPr bwMode="auto">
          <a:xfrm>
            <a:off x="9084432" y="697528"/>
            <a:ext cx="27808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25" y="3736003"/>
            <a:ext cx="3716311" cy="205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93" y="2904493"/>
            <a:ext cx="2393656" cy="31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0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Připojovací spára vnitřní = Parotěsná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Nutno provést vhodným a funkčním způsobem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Norma definuje možnosti utěsnění spár: </a:t>
            </a:r>
          </a:p>
          <a:p>
            <a:pPr lvl="1">
              <a:buFontTx/>
              <a:buChar char="-"/>
            </a:pPr>
            <a:r>
              <a:rPr lang="cs-CZ" sz="1800" b="1" dirty="0"/>
              <a:t>Těsnící fólie, pásky pěnové a komprimační, tmely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4"/>
          <a:stretch/>
        </p:blipFill>
        <p:spPr bwMode="auto">
          <a:xfrm>
            <a:off x="9084432" y="697528"/>
            <a:ext cx="27808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2" y="3872483"/>
            <a:ext cx="3579834" cy="19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" y="2718218"/>
            <a:ext cx="3618792" cy="20355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14560" r="3409"/>
          <a:stretch/>
        </p:blipFill>
        <p:spPr bwMode="auto">
          <a:xfrm rot="5400000">
            <a:off x="3956057" y="3069736"/>
            <a:ext cx="3546104" cy="284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7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Vady zabudování explicitně definované v normě I.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Nedostatečně zateplená připojovací spára má za následek vznik kondenzátu a plísní na vnitřním povrchu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Řešení je reinstalace oken !!!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/>
          <a:stretch/>
        </p:blipFill>
        <p:spPr>
          <a:xfrm>
            <a:off x="7874758" y="2483811"/>
            <a:ext cx="3313879" cy="32746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2459208"/>
            <a:ext cx="4362609" cy="3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Vady zabudování explicitně definované v normě II.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2" y="1149263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Nedostatečné zateplení ostění, nedostatečná tepelná izolace ve stěně, nevhodná poloha okna 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Následky: Kondenzace a plísně !!!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8058"/>
          <a:stretch/>
        </p:blipFill>
        <p:spPr>
          <a:xfrm>
            <a:off x="3317907" y="2297338"/>
            <a:ext cx="4952635" cy="3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Příklad výměny oken v panelovém bytovém domě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2" y="1149263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Osazení výplně na původní místo</a:t>
            </a:r>
            <a:endParaRPr lang="cs-CZ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59" y="1630553"/>
            <a:ext cx="6367319" cy="47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Příklad výměny oken v panelovém bytovém domě</a:t>
            </a:r>
            <a:br>
              <a:rPr lang="cs-CZ" dirty="0"/>
            </a:br>
            <a:br>
              <a:rPr lang="cs-CZ" dirty="0"/>
            </a:br>
            <a:r>
              <a:rPr lang="cs-CZ" dirty="0"/>
              <a:t>Řešení č. 1 – bez zateplení připojovací spáry a ostění 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7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4000" dirty="0">
                <a:solidFill>
                  <a:srgbClr val="FF0000"/>
                </a:solidFill>
              </a:rPr>
              <a:t>Nepřípustné</a:t>
            </a:r>
            <a:r>
              <a:rPr lang="cs-CZ" sz="4000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dle ČSN 74 6077 </a:t>
            </a:r>
            <a:r>
              <a:rPr lang="en-US" dirty="0" err="1"/>
              <a:t>Okna</a:t>
            </a:r>
            <a:r>
              <a:rPr lang="en-US" dirty="0"/>
              <a:t> a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dveře</a:t>
            </a:r>
            <a:r>
              <a:rPr lang="en-US" dirty="0"/>
              <a:t> -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zabudování</a:t>
            </a: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Příloha B.2  </a:t>
            </a:r>
            <a:r>
              <a:rPr lang="cs-CZ" dirty="0">
                <a:solidFill>
                  <a:srgbClr val="FF0000"/>
                </a:solidFill>
              </a:rPr>
              <a:t>Vady zabudování  </a:t>
            </a:r>
            <a:r>
              <a:rPr lang="cs-CZ" dirty="0"/>
              <a:t>(viz předchozí snímky)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89" y="1447178"/>
            <a:ext cx="2610776" cy="49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72" y="2756849"/>
            <a:ext cx="7627553" cy="36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Příklad výměny oken v panelovém bytovém domě</a:t>
            </a:r>
            <a:br>
              <a:rPr lang="cs-CZ" dirty="0"/>
            </a:br>
            <a:br>
              <a:rPr lang="cs-CZ" dirty="0"/>
            </a:br>
            <a:r>
              <a:rPr lang="cs-CZ" dirty="0"/>
              <a:t>Řešení č. 2 –zateplení připojovací spáry a ostění 20 mm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8"/>
            <a:ext cx="10699323" cy="353425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/>
              <a:t>Thermal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ostění </a:t>
            </a:r>
            <a:r>
              <a:rPr lang="cs-CZ" dirty="0">
                <a:solidFill>
                  <a:srgbClr val="FF0000"/>
                </a:solidFill>
              </a:rPr>
              <a:t>20 mm FKD RS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/>
              <a:t>		13,65 </a:t>
            </a:r>
            <a:r>
              <a:rPr lang="cs-CZ" sz="1800" b="1" baseline="30000" dirty="0" err="1"/>
              <a:t>o</a:t>
            </a:r>
            <a:r>
              <a:rPr lang="cs-CZ" sz="1800" b="1" dirty="0" err="1"/>
              <a:t>C</a:t>
            </a:r>
            <a:r>
              <a:rPr lang="cs-CZ" sz="1800" b="1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  <p:pic>
        <p:nvPicPr>
          <p:cNvPr id="4099" name="Picture 3" descr="C:\Users\pokrivcakm\Desktop\ZvP 2019\01-0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97" y="2862168"/>
            <a:ext cx="19208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4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/>
              <a:t>Okno v původní poloze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774310539"/>
      </p:ext>
    </p:extLst>
  </p:cSld>
  <p:clrMapOvr>
    <a:masterClrMapping/>
  </p:clrMapOvr>
</p:sld>
</file>

<file path=ppt/theme/theme1.xml><?xml version="1.0" encoding="utf-8"?>
<a:theme xmlns:a="http://schemas.openxmlformats.org/drawingml/2006/main" name="KI_presentation_16x9 (1)">
  <a:themeElements>
    <a:clrScheme name="Knauf">
      <a:dk1>
        <a:sysClr val="windowText" lastClr="000000"/>
      </a:dk1>
      <a:lt1>
        <a:sysClr val="window" lastClr="FFFFFF"/>
      </a:lt1>
      <a:dk2>
        <a:srgbClr val="009FE3"/>
      </a:dk2>
      <a:lt2>
        <a:srgbClr val="E6E6E6"/>
      </a:lt2>
      <a:accent1>
        <a:srgbClr val="009FE3"/>
      </a:accent1>
      <a:accent2>
        <a:srgbClr val="F8A800"/>
      </a:accent2>
      <a:accent3>
        <a:srgbClr val="00BD71"/>
      </a:accent3>
      <a:accent4>
        <a:srgbClr val="1D4E60"/>
      </a:accent4>
      <a:accent5>
        <a:srgbClr val="A5ACAF"/>
      </a:accent5>
      <a:accent6>
        <a:srgbClr val="70C8E6"/>
      </a:accent6>
      <a:hlink>
        <a:srgbClr val="009FE3"/>
      </a:hlink>
      <a:folHlink>
        <a:srgbClr val="1D4E60"/>
      </a:folHlink>
    </a:clrScheme>
    <a:fontScheme name="Kna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I_presentation_16x9.potx" id="{7535BC4A-2209-466D-89D9-C4EBD91A9D1B}" vid="{8D3221EE-862E-48D0-A0E1-3D48F6A11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518B915D3D9459F0F33C88D454F2F" ma:contentTypeVersion="13" ma:contentTypeDescription="Create a new document." ma:contentTypeScope="" ma:versionID="d1e4fc9378bd465c360362faec0c9d80">
  <xsd:schema xmlns:xsd="http://www.w3.org/2001/XMLSchema" xmlns:xs="http://www.w3.org/2001/XMLSchema" xmlns:p="http://schemas.microsoft.com/office/2006/metadata/properties" xmlns:ns2="ab6faf17-31e9-482f-94ef-c2f72b472102" xmlns:ns3="urn:Knauf:SharePoint" targetNamespace="http://schemas.microsoft.com/office/2006/metadata/properties" ma:root="true" ma:fieldsID="0bd93c5afb9b51e49ac7f85a396bf74c" ns2:_="" ns3:_="">
    <xsd:import namespace="ab6faf17-31e9-482f-94ef-c2f72b472102"/>
    <xsd:import namespace="urn:Knauf:SharePoint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Knauf.CompanyMulti.TaxHTField" minOccurs="0"/>
                <xsd:element ref="ns3:Knauf.CountryMulti.TaxHTField" minOccurs="0"/>
                <xsd:element ref="ns3:Knauf.DepartmentMulti.TaxHTField" minOccurs="0"/>
                <xsd:element ref="ns3:Knauf.LocationMulti.TaxHTField" minOccurs="0"/>
                <xsd:element ref="ns3:Knauf.RegionMulti.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faf17-31e9-482f-94ef-c2f72b47210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f2ca994e-af34-4201-b48a-8ed6c62654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7e5192a-7010-4011-97c7-598d2b21587d}" ma:internalName="TaxCatchAll" ma:showField="CatchAllData" ma:web="ab6faf17-31e9-482f-94ef-c2f72b472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urn:Knauf:SharePoint" elementFormDefault="qualified">
    <xsd:import namespace="http://schemas.microsoft.com/office/2006/documentManagement/types"/>
    <xsd:import namespace="http://schemas.microsoft.com/office/infopath/2007/PartnerControls"/>
    <xsd:element name="Knauf.CompanyMulti.TaxHTField" ma:index="12" nillable="true" ma:taxonomy="true" ma:internalName="knCompanyMultiTaxHTField" ma:taxonomyFieldName="knCompanyMulti" ma:displayName="Company" ma:fieldId="{51549ae3-83f2-4407-9b38-0056973c0dd0}" ma:taxonomyMulti="true" ma:sspId="f2ca994e-af34-4201-b48a-8ed6c6265478" ma:termSetId="7cc8d493-7f4e-4371-aeaa-45177294c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CountryMulti.TaxHTField" ma:index="14" nillable="true" ma:taxonomy="true" ma:internalName="knCountryMultiTaxHTField" ma:taxonomyFieldName="knCountryMulti" ma:displayName="Country" ma:fieldId="{97296cf0-f310-45c1-bbd7-7b93f99a9146}" ma:taxonomyMulti="true" ma:sspId="f2ca994e-af34-4201-b48a-8ed6c6265478" ma:termSetId="ca559cce-198a-40c2-96e1-840d5f1c9a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DepartmentMulti.TaxHTField" ma:index="16" nillable="true" ma:taxonomy="true" ma:internalName="knDepartmentMultiTaxHTField" ma:taxonomyFieldName="knDepartmentMulti" ma:displayName="Department" ma:fieldId="{03b6a289-0f23-476d-b92f-fe2ad907be73}" ma:taxonomyMulti="true" ma:sspId="f2ca994e-af34-4201-b48a-8ed6c6265478" ma:termSetId="21f8ccb5-3c74-4827-8616-35309b17aa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LocationMulti.TaxHTField" ma:index="18" nillable="true" ma:taxonomy="true" ma:internalName="knLocationMultiTaxHTField" ma:taxonomyFieldName="knLocationMulti" ma:displayName="Location" ma:fieldId="{ae9346f5-ef99-4e26-af31-06e8db55e8e6}" ma:taxonomyMulti="true" ma:sspId="f2ca994e-af34-4201-b48a-8ed6c6265478" ma:termSetId="725dbfc8-dd29-4c2d-b817-6854c5178c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RegionMulti.TaxHTField" ma:index="20" nillable="true" ma:taxonomy="true" ma:internalName="knRegionMultiTaxHTField" ma:taxonomyFieldName="knRegionMulti" ma:displayName="Region" ma:fieldId="{b671f407-eca4-4ecc-b463-966934f7a0d5}" ma:taxonomyMulti="true" ma:sspId="f2ca994e-af34-4201-b48a-8ed6c6265478" ma:termSetId="2346fd2d-d692-4cd0-8191-a5c51d2376c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auf.Countr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Belgium</TermName>
          <TermId xmlns="http://schemas.microsoft.com/office/infopath/2007/PartnerControls">6919da25-35ea-4faa-b859-06e6da83da71</TermId>
        </TermInfo>
      </Terms>
    </Knauf.CountryMulti.TaxHTField>
    <TaxCatchAll xmlns="ab6faf17-31e9-482f-94ef-c2f72b472102">
      <Value>4</Value>
      <Value>3</Value>
      <Value>2</Value>
      <Value>1</Value>
    </TaxCatchAll>
    <Knauf.Compan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Knauf Insulation SPRL</TermName>
          <TermId xmlns="http://schemas.microsoft.com/office/infopath/2007/PartnerControls">154b1a33-2f26-4fa0-9a97-7691e79b8df7</TermId>
        </TermInfo>
      </Terms>
    </Knauf.CompanyMulti.TaxHTField>
    <Knauf.Reg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Western Europe</TermName>
          <TermId xmlns="http://schemas.microsoft.com/office/infopath/2007/PartnerControls">c8eafac5-c72f-4794-8fce-90c769cffe20</TermId>
        </TermInfo>
      </Terms>
    </Knauf.RegionMulti.TaxHTField>
    <TaxKeywordTaxHTField xmlns="ab6faf17-31e9-482f-94ef-c2f72b472102">
      <Terms xmlns="http://schemas.microsoft.com/office/infopath/2007/PartnerControls"/>
    </TaxKeywordTaxHTField>
    <Knauf.Locat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Visé</TermName>
          <TermId xmlns="http://schemas.microsoft.com/office/infopath/2007/PartnerControls">c292cfdf-ef6f-4bfe-9bd5-80ee1f6c07e3</TermId>
        </TermInfo>
      </Terms>
    </Knauf.LocationMulti.TaxHTField>
    <Knauf.DepartmentMulti.TaxHTField xmlns="urn:Knauf:SharePoint">
      <Terms xmlns="http://schemas.microsoft.com/office/infopath/2007/PartnerControls"/>
    </Knauf.DepartmentMulti.TaxHTField>
  </documentManagement>
</p:properties>
</file>

<file path=customXml/itemProps1.xml><?xml version="1.0" encoding="utf-8"?>
<ds:datastoreItem xmlns:ds="http://schemas.openxmlformats.org/officeDocument/2006/customXml" ds:itemID="{E5E4A130-2BED-40E3-8CBD-9FF96D849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55E16-7A55-4ADA-903E-F7E1F7D32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faf17-31e9-482f-94ef-c2f72b472102"/>
    <ds:schemaRef ds:uri="urn:Knauf:SharePoint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4796D-6758-459C-B818-1F0E21C0B8E2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ab6faf17-31e9-482f-94ef-c2f72b472102"/>
    <ds:schemaRef ds:uri="http://schemas.microsoft.com/office/2006/metadata/properties"/>
    <ds:schemaRef ds:uri="http://schemas.openxmlformats.org/package/2006/metadata/core-properties"/>
    <ds:schemaRef ds:uri="urn:Knauf:SharePoint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KI_presentation_16x9 (1)</Template>
  <TotalTime>19974</TotalTime>
  <Words>410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KI_presentation_16x9 (1)</vt:lpstr>
      <vt:lpstr>Montáž oken a tepelně technické souvislosti</vt:lpstr>
      <vt:lpstr>Požadavky na montáž oken</vt:lpstr>
      <vt:lpstr>Připojovací spára vnější = Vodotěsná, paropropustná </vt:lpstr>
      <vt:lpstr>Připojovací spára vnitřní = Parotěsná</vt:lpstr>
      <vt:lpstr>Vady zabudování explicitně definované v normě I.</vt:lpstr>
      <vt:lpstr>Vady zabudování explicitně definované v normě II.</vt:lpstr>
      <vt:lpstr>Příklad výměny oken v panelovém bytovém domě</vt:lpstr>
      <vt:lpstr>Příklad výměny oken v panelovém bytovém domě  Řešení č. 1 – bez zateplení připojovací spáry a ostění </vt:lpstr>
      <vt:lpstr>Příklad výměny oken v panelovém bytovém domě  Řešení č. 2 –zateplení připojovací spáry a ostění 20 mm</vt:lpstr>
      <vt:lpstr>Příklad výměny oken v panelovém bytovém domě  Řešení č. 3 –zateplení připojovací spáry a ostění 40 mm</vt:lpstr>
      <vt:lpstr>Příklad výměny oken v panelovém bytovém domě  Řešení č. 4 –zateplení připojovací fasády 140 mm FKD S Thermal</vt:lpstr>
      <vt:lpstr>Nové možnosti a trendy – předsazená montáž oken</vt:lpstr>
      <vt:lpstr>Nové možnosti a trendy – předsazená montáž oken</vt:lpstr>
      <vt:lpstr>Děkuji za pozornost!   </vt:lpstr>
    </vt:vector>
  </TitlesOfParts>
  <Company>Knauf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‘Title slide’ title – Arial 36pt bold, line spacing: multiple 0.9</dc:title>
  <dc:creator>JanosovaR</dc:creator>
  <cp:lastModifiedBy>User</cp:lastModifiedBy>
  <cp:revision>181</cp:revision>
  <dcterms:created xsi:type="dcterms:W3CDTF">2017-07-13T12:03:17Z</dcterms:created>
  <dcterms:modified xsi:type="dcterms:W3CDTF">2019-02-19T07:26:41Z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0x010100D13518B915D3D9459F0F33C88D454F2F</vt:lpwstr>
  </property>
  <property fmtid="{D5CDD505-2E9C-101B-9397-08002B2CF9AE}" pid="3" name="TaxKeyword">
    <vt:lpwstr/>
  </property>
  <property fmtid="{D5CDD505-2E9C-101B-9397-08002B2CF9AE}" pid="4" name="knCountryMulti">
    <vt:lpwstr>2;#Belgium|6919da25-35ea-4faa-b859-06e6da83da71</vt:lpwstr>
  </property>
  <property fmtid="{D5CDD505-2E9C-101B-9397-08002B2CF9AE}" pid="5" name="knLocationMulti">
    <vt:lpwstr>3;#Visé|c292cfdf-ef6f-4bfe-9bd5-80ee1f6c07e3</vt:lpwstr>
  </property>
  <property fmtid="{D5CDD505-2E9C-101B-9397-08002B2CF9AE}" pid="6" name="knCompanyMulti">
    <vt:lpwstr>1;#Knauf Insulation SPRL|154b1a33-2f26-4fa0-9a97-7691e79b8df7</vt:lpwstr>
  </property>
  <property fmtid="{D5CDD505-2E9C-101B-9397-08002B2CF9AE}" pid="7" name="knDepartmentMulti">
    <vt:lpwstr/>
  </property>
  <property fmtid="{D5CDD505-2E9C-101B-9397-08002B2CF9AE}" pid="8" name="knRegionMulti">
    <vt:lpwstr>4;#Western Europe|c8eafac5-c72f-4794-8fce-90c769cffe20</vt:lpwstr>
  </property>
</Properties>
</file>