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9" r:id="rId5"/>
    <p:sldId id="398" r:id="rId6"/>
    <p:sldId id="399" r:id="rId7"/>
    <p:sldId id="402" r:id="rId8"/>
    <p:sldId id="403" r:id="rId9"/>
    <p:sldId id="436" r:id="rId10"/>
    <p:sldId id="404" r:id="rId11"/>
    <p:sldId id="405" r:id="rId12"/>
    <p:sldId id="406" r:id="rId13"/>
    <p:sldId id="407" r:id="rId14"/>
    <p:sldId id="408" r:id="rId15"/>
    <p:sldId id="409" r:id="rId16"/>
    <p:sldId id="410" r:id="rId17"/>
    <p:sldId id="412" r:id="rId18"/>
    <p:sldId id="411" r:id="rId19"/>
    <p:sldId id="413" r:id="rId20"/>
    <p:sldId id="414" r:id="rId21"/>
    <p:sldId id="415" r:id="rId22"/>
    <p:sldId id="416" r:id="rId23"/>
    <p:sldId id="417" r:id="rId24"/>
    <p:sldId id="418" r:id="rId25"/>
    <p:sldId id="419" r:id="rId26"/>
    <p:sldId id="420" r:id="rId27"/>
    <p:sldId id="421" r:id="rId28"/>
    <p:sldId id="422" r:id="rId29"/>
    <p:sldId id="424" r:id="rId30"/>
    <p:sldId id="423" r:id="rId31"/>
    <p:sldId id="425" r:id="rId32"/>
    <p:sldId id="426" r:id="rId33"/>
    <p:sldId id="427" r:id="rId34"/>
    <p:sldId id="428" r:id="rId35"/>
    <p:sldId id="429" r:id="rId36"/>
    <p:sldId id="435" r:id="rId37"/>
    <p:sldId id="430" r:id="rId38"/>
    <p:sldId id="431" r:id="rId39"/>
    <p:sldId id="432" r:id="rId40"/>
    <p:sldId id="433" r:id="rId41"/>
    <p:sldId id="434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5" userDrawn="1">
          <p15:clr>
            <a:srgbClr val="A4A3A4"/>
          </p15:clr>
        </p15:guide>
        <p15:guide id="5" pos="619" userDrawn="1">
          <p15:clr>
            <a:srgbClr val="A4A3A4"/>
          </p15:clr>
        </p15:guide>
        <p15:guide id="6" pos="7401" userDrawn="1">
          <p15:clr>
            <a:srgbClr val="A4A3A4"/>
          </p15:clr>
        </p15:guide>
        <p15:guide id="7" orient="horz" pos="981" userDrawn="1">
          <p15:clr>
            <a:srgbClr val="A4A3A4"/>
          </p15:clr>
        </p15:guide>
        <p15:guide id="8" pos="2457" userDrawn="1">
          <p15:clr>
            <a:srgbClr val="A4A3A4"/>
          </p15:clr>
        </p15:guide>
        <p15:guide id="9" pos="3848">
          <p15:clr>
            <a:srgbClr val="A4A3A4"/>
          </p15:clr>
        </p15:guide>
        <p15:guide id="10" pos="6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CE"/>
    <a:srgbClr val="009FE3"/>
    <a:srgbClr val="4EB27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2" autoAdjust="0"/>
    <p:restoredTop sz="98664" autoAdjust="0"/>
  </p:normalViewPr>
  <p:slideViewPr>
    <p:cSldViewPr snapToGrid="0" showGuides="1">
      <p:cViewPr varScale="1">
        <p:scale>
          <a:sx n="64" d="100"/>
          <a:sy n="64" d="100"/>
        </p:scale>
        <p:origin x="72" y="258"/>
      </p:cViewPr>
      <p:guideLst>
        <p:guide orient="horz" pos="2160"/>
        <p:guide pos="3840"/>
        <p:guide orient="horz" pos="3974"/>
        <p:guide orient="horz" pos="5"/>
        <p:guide pos="619"/>
        <p:guide pos="7401"/>
        <p:guide orient="horz" pos="981"/>
        <p:guide pos="2457"/>
        <p:guide pos="3848"/>
        <p:guide pos="6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6" d="100"/>
          <a:sy n="116" d="100"/>
        </p:scale>
        <p:origin x="19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F6877-A03C-44B1-9C0A-5366537E5BF1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F2837-6991-4821-9D81-028D33031A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2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4E719-D309-4ED0-A2E0-5F7E8535BA11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4051-38D0-4B95-A530-5445B3B3CB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7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057400" y="2765425"/>
            <a:ext cx="10134600" cy="3984625"/>
          </a:xfrm>
          <a:solidFill>
            <a:schemeClr val="bg2"/>
          </a:solidFill>
        </p:spPr>
        <p:txBody>
          <a:bodyPr bIns="396000" anchor="b" anchorCtr="0"/>
          <a:lstStyle>
            <a:lvl1pPr marL="0" indent="0">
              <a:buFontTx/>
              <a:buNone/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and INSERT your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36851" y="2915950"/>
            <a:ext cx="1728000" cy="1728000"/>
          </a:xfrm>
          <a:solidFill>
            <a:schemeClr val="tx2"/>
          </a:solidFill>
          <a:ln>
            <a:noFill/>
          </a:ln>
        </p:spPr>
        <p:txBody>
          <a:bodyPr bIns="108000" anchor="b" anchorCtr="0"/>
          <a:lstStyle>
            <a:lvl1pPr marL="0" indent="0" algn="ctr">
              <a:lnSpc>
                <a:spcPct val="95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and/or xx/xx/2017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742" y="2915950"/>
            <a:ext cx="7920000" cy="1728000"/>
          </a:xfrm>
          <a:solidFill>
            <a:srgbClr val="009FE3">
              <a:alpha val="64706"/>
            </a:srgbClr>
          </a:solidFill>
          <a:ln>
            <a:noFill/>
          </a:ln>
        </p:spPr>
        <p:txBody>
          <a:bodyPr tIns="126000" rIns="360000" anchor="t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57742" y="4211950"/>
            <a:ext cx="7920000" cy="432000"/>
          </a:xfrm>
        </p:spPr>
        <p:txBody>
          <a:bodyPr bIns="10800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CLICK ICON AND INSERT YOUR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accent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chapter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5" name="Rectangle 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7A800"/>
                </a:clrFrom>
                <a:clrTo>
                  <a:srgbClr val="F7A8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7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CLICK ICON AND INSERT YOUR PICTURE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4" name="Rectangle 13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4AB370"/>
                </a:clrFrom>
                <a:clrTo>
                  <a:srgbClr val="4AB37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accent3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chapter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omb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CLICK ICON AND INSERT YOUR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accent4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chapter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1E5162"/>
                </a:clrFrom>
                <a:clrTo>
                  <a:srgbClr val="1E516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5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6594" y="2915950"/>
            <a:ext cx="1728000" cy="1728000"/>
          </a:xfrm>
          <a:solidFill>
            <a:schemeClr val="tx2"/>
          </a:solidFill>
        </p:spPr>
        <p:txBody>
          <a:bodyPr lIns="252000" bIns="180000" anchor="b" anchorCtr="0"/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tx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chapter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13808"/>
            <a:ext cx="4464000" cy="397277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2792" y="2213808"/>
            <a:ext cx="4464000" cy="397277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9" y="1473591"/>
            <a:ext cx="846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5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5384"/>
            <a:ext cx="4464000" cy="472120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2792" y="1465384"/>
            <a:ext cx="4464000" cy="472120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21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88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86161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" r="25606"/>
          <a:stretch/>
        </p:blipFill>
        <p:spPr>
          <a:xfrm flipH="1">
            <a:off x="2064849" y="2765416"/>
            <a:ext cx="10131109" cy="3984584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36851" y="2915950"/>
            <a:ext cx="1728000" cy="1728000"/>
          </a:xfrm>
          <a:solidFill>
            <a:schemeClr val="tx2"/>
          </a:solidFill>
          <a:ln>
            <a:noFill/>
          </a:ln>
        </p:spPr>
        <p:txBody>
          <a:bodyPr bIns="108000" anchor="b" anchorCtr="0"/>
          <a:lstStyle>
            <a:lvl1pPr marL="0" indent="0" algn="ctr">
              <a:lnSpc>
                <a:spcPct val="95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and/or xx/xx/2017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742" y="2915950"/>
            <a:ext cx="7920000" cy="1728000"/>
          </a:xfrm>
          <a:solidFill>
            <a:schemeClr val="tx2">
              <a:alpha val="65098"/>
            </a:schemeClr>
          </a:solidFill>
          <a:ln>
            <a:noFill/>
          </a:ln>
        </p:spPr>
        <p:txBody>
          <a:bodyPr tIns="126000" rIns="360000" anchor="t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57742" y="4211950"/>
            <a:ext cx="7920000" cy="432000"/>
          </a:xfrm>
        </p:spPr>
        <p:txBody>
          <a:bodyPr bIns="10800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75000"/>
              <a:defRPr/>
            </a:lvl2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7" y="1473591"/>
            <a:ext cx="846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7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8" y="1473592"/>
            <a:ext cx="9109164" cy="47707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6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9" y="2213808"/>
            <a:ext cx="5359168" cy="4030529"/>
          </a:xfrm>
        </p:spPr>
        <p:txBody>
          <a:bodyPr/>
          <a:lstStyle>
            <a:lvl1pPr marL="252000" indent="-252000">
              <a:lnSpc>
                <a:spcPct val="95000"/>
              </a:lnSpc>
              <a:buFontTx/>
              <a:buBlip>
                <a:blip r:embed="rId2"/>
              </a:buBlip>
              <a:defRPr sz="1800" cap="none" baseline="0"/>
            </a:lvl1pPr>
            <a:lvl2pPr marL="432000" indent="-180000">
              <a:buFontTx/>
              <a:buBlip>
                <a:blip r:embed="rId3"/>
              </a:buBlip>
              <a:defRPr/>
            </a:lvl2pPr>
            <a:lvl3pPr marL="684000" indent="-180000"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9" y="1473591"/>
            <a:ext cx="846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96283" y="1954166"/>
            <a:ext cx="4466438" cy="5124994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9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8" y="2213808"/>
            <a:ext cx="5400000" cy="4030529"/>
          </a:xfrm>
        </p:spPr>
        <p:txBody>
          <a:bodyPr/>
          <a:lstStyle>
            <a:lvl1pPr marL="0" indent="0">
              <a:buFontTx/>
              <a:buNone/>
              <a:defRPr sz="1800" b="1" i="0" cap="none" baseline="0"/>
            </a:lvl1pPr>
            <a:lvl2pPr marL="215900" indent="-215900">
              <a:spcBef>
                <a:spcPts val="900"/>
              </a:spcBef>
              <a:buFont typeface="Arial" panose="020B0604020202020204" pitchFamily="34" charset="0"/>
              <a:buChar char="•"/>
              <a:defRPr sz="1600" cap="none" baseline="0"/>
            </a:lvl2pPr>
            <a:lvl3pPr marL="215900" indent="0">
              <a:buFontTx/>
              <a:buNone/>
              <a:defRPr sz="1400"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7" y="1473591"/>
            <a:ext cx="540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product name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03922" y="1473591"/>
            <a:ext cx="4950236" cy="2384034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8" name="Table Placeholder 17"/>
          <p:cNvSpPr>
            <a:spLocks noGrp="1"/>
          </p:cNvSpPr>
          <p:nvPr>
            <p:ph type="tbl" sz="quarter" idx="17"/>
          </p:nvPr>
        </p:nvSpPr>
        <p:spPr>
          <a:xfrm>
            <a:off x="7210426" y="4076700"/>
            <a:ext cx="4533900" cy="21669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cs-CZ"/>
              <a:t>Kliknutím na ikonu přidáte tabulku.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2098" y="-1340182"/>
            <a:ext cx="4978068" cy="11201738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re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CLICK ICON AND INSERT YOUR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tx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chapter title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009FE3"/>
                </a:clrFrom>
                <a:clrTo>
                  <a:srgbClr val="009F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re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1"/>
            <a:ext cx="10126662" cy="6750050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CLICK ICON AND INSERT YOUR PICTURE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009FE3"/>
                </a:clrFrom>
                <a:clrTo>
                  <a:srgbClr val="009F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tx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chapter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036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7627" y="432399"/>
            <a:ext cx="8460000" cy="86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628" y="2213808"/>
            <a:ext cx="9109164" cy="4030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5"/>
                </a:solidFill>
              </a:defRPr>
            </a:lvl1pPr>
          </a:lstStyle>
          <a:p>
            <a:fld id="{B3CCAD01-7E06-4BD1-8DEA-706A63FE8CA2}" type="datetime1">
              <a:rPr lang="en-US" smtClean="0"/>
              <a:pPr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0274" y="6356350"/>
            <a:ext cx="547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accent5"/>
                </a:solidFill>
              </a:defRPr>
            </a:lvl1pPr>
          </a:lstStyle>
          <a:p>
            <a:fld id="{4B5A5C6B-795F-4D34-919B-37CCAFFF7B4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9532" y="356326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67" r:id="rId4"/>
    <p:sldLayoutId id="2147483660" r:id="rId5"/>
    <p:sldLayoutId id="2147483666" r:id="rId6"/>
    <p:sldLayoutId id="2147483661" r:id="rId7"/>
    <p:sldLayoutId id="2147483651" r:id="rId8"/>
    <p:sldLayoutId id="2147483664" r:id="rId9"/>
    <p:sldLayoutId id="2147483662" r:id="rId10"/>
    <p:sldLayoutId id="2147483663" r:id="rId11"/>
    <p:sldLayoutId id="2147483665" r:id="rId12"/>
    <p:sldLayoutId id="2147483670" r:id="rId13"/>
    <p:sldLayoutId id="2147483652" r:id="rId14"/>
    <p:sldLayoutId id="214748366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5000"/>
        </a:lnSpc>
        <a:spcBef>
          <a:spcPts val="1800"/>
        </a:spcBef>
        <a:buSzPct val="75000"/>
        <a:buFontTx/>
        <a:buBlip>
          <a:blip r:embed="rId21"/>
        </a:buBlip>
        <a:defRPr sz="1800" b="1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defTabSz="914400" rtl="0" eaLnBrk="1" latinLnBrk="0" hangingPunct="1">
        <a:lnSpc>
          <a:spcPct val="100000"/>
        </a:lnSpc>
        <a:spcBef>
          <a:spcPts val="300"/>
        </a:spcBef>
        <a:buSzPct val="75000"/>
        <a:buFontTx/>
        <a:buBlip>
          <a:blip r:embed="rId2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180000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uact=8&amp;docid=v61s9ZbuMWp13M&amp;tbnid=iMBDkbh_lE_mYM:&amp;ved=&amp;url=http://www.omlazeni.cz/-78-173145-0.html&amp;ei=uEX7U5WXG4fU4QSfoYEQ&amp;bvm=bv.73612305,d.bGE&amp;psig=AFQjCNHmPgFZSx5MLUm9XnuNdCqjKB2t0g&amp;ust=1409062712804512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1766" y="2861522"/>
            <a:ext cx="1728000" cy="1728000"/>
          </a:xfrm>
        </p:spPr>
        <p:txBody>
          <a:bodyPr/>
          <a:lstStyle/>
          <a:p>
            <a:r>
              <a:rPr lang="cs-CZ" dirty="0"/>
              <a:t>Ostrava, Brno, Praha, </a:t>
            </a:r>
            <a:r>
              <a:rPr lang="cs-CZ" dirty="0" err="1"/>
              <a:t>Liberec,Plzeň</a:t>
            </a:r>
            <a:r>
              <a:rPr lang="cs-CZ" dirty="0"/>
              <a:t> /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10885" y="2872407"/>
            <a:ext cx="7920000" cy="1728000"/>
          </a:xfrm>
        </p:spPr>
        <p:txBody>
          <a:bodyPr/>
          <a:lstStyle/>
          <a:p>
            <a:r>
              <a:rPr lang="cs-CZ" sz="3400" dirty="0"/>
              <a:t>Fasády kontaktní a provětrávané</a:t>
            </a:r>
            <a:endParaRPr lang="en-US" sz="3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428" y="4320339"/>
            <a:ext cx="7920000" cy="740690"/>
          </a:xfrm>
        </p:spPr>
        <p:txBody>
          <a:bodyPr/>
          <a:lstStyle/>
          <a:p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Jan.juhas@knaufinsulation.com</a:t>
            </a:r>
          </a:p>
          <a:p>
            <a:br>
              <a:rPr lang="cs-CZ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9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10016934" cy="864000"/>
          </a:xfrm>
        </p:spPr>
        <p:txBody>
          <a:bodyPr/>
          <a:lstStyle/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br>
              <a:rPr lang="cs-CZ" b="0" dirty="0"/>
            </a:b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72" y="1304783"/>
            <a:ext cx="10385424" cy="5101411"/>
          </a:xfrm>
        </p:spPr>
        <p:txBody>
          <a:bodyPr/>
          <a:lstStyle/>
          <a:p>
            <a:r>
              <a:rPr lang="cs-CZ" dirty="0"/>
              <a:t>Jak na to?</a:t>
            </a:r>
            <a:endParaRPr lang="en-US" dirty="0"/>
          </a:p>
          <a:p>
            <a:r>
              <a:rPr lang="cs-CZ" b="0" dirty="0"/>
              <a:t>Vybrat systém</a:t>
            </a:r>
            <a:endParaRPr lang="en-US" b="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60" y="1684152"/>
            <a:ext cx="3263389" cy="41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47" y="1684152"/>
            <a:ext cx="3346854" cy="417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75" y="2186158"/>
            <a:ext cx="3447547" cy="36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64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10016934" cy="864000"/>
          </a:xfrm>
        </p:spPr>
        <p:txBody>
          <a:bodyPr/>
          <a:lstStyle/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br>
              <a:rPr lang="cs-CZ" b="0" dirty="0"/>
            </a:b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72" y="1304783"/>
            <a:ext cx="10385424" cy="5101411"/>
          </a:xfrm>
        </p:spPr>
        <p:txBody>
          <a:bodyPr/>
          <a:lstStyle/>
          <a:p>
            <a:r>
              <a:rPr lang="cs-CZ" dirty="0"/>
              <a:t>Jak na to?</a:t>
            </a:r>
            <a:endParaRPr lang="en-US" dirty="0"/>
          </a:p>
          <a:p>
            <a:r>
              <a:rPr lang="cs-CZ" b="0" dirty="0"/>
              <a:t>Vybrat něco, co k sobě pasuje</a:t>
            </a:r>
            <a:endParaRPr lang="en-US" b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80" y="1779869"/>
            <a:ext cx="348615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6" y="2369129"/>
            <a:ext cx="3629514" cy="320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776694"/>
            <a:ext cx="3941762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24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6" name="Picture 5" descr="http://knaufinsulation-krupka.cz/foto/fotogalerie/5/foto/20110523080829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9" y="1574042"/>
            <a:ext cx="5885808" cy="392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knaufinsulation-krupka.cz/foto/fotogalerie/5/foto/20111004085204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98" y="1574042"/>
            <a:ext cx="5886228" cy="392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8" name="Picture 2" descr="http://knaufinsulation-krupka.cz/foto/fotogalerie/5/foto/20111004085205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6" y="1443251"/>
            <a:ext cx="6732896" cy="448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_MG_3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36" y="1916975"/>
            <a:ext cx="4963543" cy="331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2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6" name="Picture 6" descr="knauf insulation - struk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08" y="1524000"/>
            <a:ext cx="41941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6847409" y="1351128"/>
            <a:ext cx="460270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ts val="2400"/>
              </a:lnSpc>
              <a:spcBef>
                <a:spcPct val="20000"/>
              </a:spcBef>
              <a:buClr>
                <a:srgbClr val="E983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98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9830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chemeClr val="tx2"/>
                </a:solidFill>
              </a:rPr>
              <a:t>Pružné minerální vlákno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chemeClr val="tx2"/>
                </a:solidFill>
              </a:rPr>
              <a:t>Pojivo</a:t>
            </a:r>
            <a:r>
              <a:rPr lang="cs-CZ" altLang="en-US" sz="1600" dirty="0">
                <a:solidFill>
                  <a:schemeClr val="tx2"/>
                </a:solidFill>
              </a:rPr>
              <a:t> (organické) =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2"/>
                </a:solidFill>
              </a:rPr>
              <a:t>(akrylát, </a:t>
            </a:r>
            <a:r>
              <a:rPr lang="cs-CZ" altLang="en-US" sz="1600" dirty="0" err="1">
                <a:solidFill>
                  <a:schemeClr val="tx2"/>
                </a:solidFill>
              </a:rPr>
              <a:t>močovinoformaldehydová</a:t>
            </a:r>
            <a:r>
              <a:rPr lang="cs-CZ" altLang="en-US" sz="1600" dirty="0">
                <a:solidFill>
                  <a:schemeClr val="tx2"/>
                </a:solidFill>
              </a:rPr>
              <a:t> pryskyřice,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2"/>
                </a:solidFill>
              </a:rPr>
              <a:t>přírodní pojiva)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2"/>
                </a:solidFill>
              </a:rPr>
              <a:t>Zušlechťující přísady (</a:t>
            </a:r>
            <a:r>
              <a:rPr lang="cs-CZ" altLang="en-US" sz="1600" dirty="0" err="1">
                <a:solidFill>
                  <a:schemeClr val="tx2"/>
                </a:solidFill>
              </a:rPr>
              <a:t>impregnátory</a:t>
            </a:r>
            <a:r>
              <a:rPr lang="cs-CZ" altLang="en-US" sz="1600" dirty="0">
                <a:solidFill>
                  <a:schemeClr val="tx2"/>
                </a:solidFill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chemeClr val="tx2"/>
                </a:solidFill>
              </a:rPr>
              <a:t>Vzduch v dutinách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chemeClr val="tx2"/>
              </a:solidFill>
            </a:endParaRPr>
          </a:p>
        </p:txBody>
      </p:sp>
      <p:pic>
        <p:nvPicPr>
          <p:cNvPr id="8" name="Picture 18" descr="https://encrypted-tbn3.gstatic.com/images?q=tbn:ANd9GcQ4X8caYOeacg4cN_FFWvD3nYezpR-Um6Cj4P8ER2CffVf7Xl0VZ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69" y="3106003"/>
            <a:ext cx="5054788" cy="34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6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69" y="1266497"/>
            <a:ext cx="8516203" cy="516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20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6" name="VID_20160224_133455 [High quality and size]">
            <a:hlinkClick r:id="" action="ppaction://media"/>
            <a:extLst>
              <a:ext uri="{FF2B5EF4-FFF2-40B4-BE49-F238E27FC236}">
                <a16:creationId xmlns:a16="http://schemas.microsoft.com/office/drawing/2014/main" id="{A28CCC7D-1115-4ECB-AE96-904037498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3" y="1241231"/>
            <a:ext cx="6457516" cy="47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84" y="1241231"/>
            <a:ext cx="4401804" cy="47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84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18" y="673775"/>
            <a:ext cx="4095750" cy="5745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80" y="1241425"/>
            <a:ext cx="6052971" cy="52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58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7" y="2145633"/>
            <a:ext cx="6300495" cy="40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53" y="1159634"/>
            <a:ext cx="6606147" cy="324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51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7" y="432399"/>
            <a:ext cx="8460000" cy="563888"/>
          </a:xfrm>
        </p:spPr>
        <p:txBody>
          <a:bodyPr/>
          <a:lstStyle/>
          <a:p>
            <a:r>
              <a:rPr lang="cs-CZ" dirty="0" err="1"/>
              <a:t>Fukční</a:t>
            </a:r>
            <a:r>
              <a:rPr lang="cs-CZ" dirty="0"/>
              <a:t> střecha nemusí být extrémně drahá ani složitá </a:t>
            </a:r>
            <a:endParaRPr lang="en-US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846683" y="1149263"/>
            <a:ext cx="10385424" cy="5101411"/>
          </a:xfrm>
        </p:spPr>
        <p:txBody>
          <a:bodyPr/>
          <a:lstStyle/>
          <a:p>
            <a:r>
              <a:rPr lang="en-US" dirty="0" err="1"/>
              <a:t>Fasády</a:t>
            </a:r>
            <a:r>
              <a:rPr lang="en-US" dirty="0"/>
              <a:t> </a:t>
            </a:r>
            <a:r>
              <a:rPr lang="en-US" dirty="0" err="1"/>
              <a:t>kontaktní</a:t>
            </a:r>
            <a:r>
              <a:rPr lang="en-US" dirty="0"/>
              <a:t> a </a:t>
            </a:r>
            <a:r>
              <a:rPr lang="en-US" dirty="0" err="1"/>
              <a:t>provětrávané</a:t>
            </a:r>
            <a:endParaRPr lang="en-US" dirty="0"/>
          </a:p>
          <a:p>
            <a:r>
              <a:rPr lang="en-US" b="0" dirty="0" err="1"/>
              <a:t>Správné</a:t>
            </a:r>
            <a:r>
              <a:rPr lang="en-US" b="0" dirty="0"/>
              <a:t> </a:t>
            </a:r>
            <a:r>
              <a:rPr lang="en-US" b="0" dirty="0" err="1"/>
              <a:t>provedení</a:t>
            </a:r>
            <a:r>
              <a:rPr lang="en-US" b="0" dirty="0"/>
              <a:t> a </a:t>
            </a:r>
            <a:r>
              <a:rPr lang="en-US" b="0" dirty="0" err="1"/>
              <a:t>ukončení</a:t>
            </a:r>
            <a:r>
              <a:rPr lang="en-US" b="0" dirty="0"/>
              <a:t> </a:t>
            </a:r>
            <a:r>
              <a:rPr lang="en-US" b="0" dirty="0" err="1"/>
              <a:t>fasády</a:t>
            </a:r>
            <a:r>
              <a:rPr lang="en-US" b="0" dirty="0"/>
              <a:t> u </a:t>
            </a:r>
            <a:r>
              <a:rPr lang="en-US" b="0" dirty="0" err="1"/>
              <a:t>předsazeného</a:t>
            </a:r>
            <a:r>
              <a:rPr lang="en-US" b="0" dirty="0"/>
              <a:t> </a:t>
            </a:r>
            <a:r>
              <a:rPr lang="en-US" b="0" dirty="0" err="1"/>
              <a:t>okna</a:t>
            </a:r>
            <a:r>
              <a:rPr lang="en-US" b="0" dirty="0"/>
              <a:t>; </a:t>
            </a:r>
            <a:r>
              <a:rPr lang="en-US" b="0" dirty="0" err="1"/>
              <a:t>výhody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tohoto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endParaRPr lang="en-US" b="0" dirty="0"/>
          </a:p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endParaRPr lang="en-US" b="0" dirty="0"/>
          </a:p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 </a:t>
            </a: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endParaRPr lang="en-US" b="0" dirty="0"/>
          </a:p>
          <a:p>
            <a:r>
              <a:rPr lang="en-US" b="0" dirty="0" err="1"/>
              <a:t>Proč</a:t>
            </a:r>
            <a:r>
              <a:rPr lang="en-US" b="0" dirty="0"/>
              <a:t> se ne/</a:t>
            </a:r>
            <a:r>
              <a:rPr lang="en-US" b="0" dirty="0" err="1"/>
              <a:t>používají</a:t>
            </a:r>
            <a:r>
              <a:rPr lang="en-US" b="0" dirty="0"/>
              <a:t>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folií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obvodové</a:t>
            </a:r>
            <a:r>
              <a:rPr lang="en-US" b="0" dirty="0"/>
              <a:t> </a:t>
            </a:r>
            <a:r>
              <a:rPr lang="en-US" b="0" dirty="0" err="1"/>
              <a:t>stěny</a:t>
            </a:r>
            <a:endParaRPr lang="en-US" b="0" dirty="0"/>
          </a:p>
          <a:p>
            <a:r>
              <a:rPr lang="en-US" b="0" dirty="0" err="1"/>
              <a:t>Parotěsné</a:t>
            </a:r>
            <a:r>
              <a:rPr lang="en-US" b="0" dirty="0"/>
              <a:t> vs. </a:t>
            </a:r>
            <a:r>
              <a:rPr lang="en-US" b="0" dirty="0" err="1"/>
              <a:t>paropropustné</a:t>
            </a:r>
            <a:r>
              <a:rPr lang="en-US" b="0" dirty="0"/>
              <a:t> </a:t>
            </a:r>
            <a:r>
              <a:rPr lang="en-US" b="0" dirty="0" err="1"/>
              <a:t>fólie</a:t>
            </a:r>
            <a:r>
              <a:rPr lang="en-US" b="0" dirty="0"/>
              <a:t>; </a:t>
            </a:r>
            <a:r>
              <a:rPr lang="en-US" b="0" dirty="0" err="1"/>
              <a:t>použití</a:t>
            </a:r>
            <a:r>
              <a:rPr lang="en-US" b="0" dirty="0"/>
              <a:t> v </a:t>
            </a:r>
            <a:r>
              <a:rPr lang="en-US" b="0" dirty="0" err="1"/>
              <a:t>detailech</a:t>
            </a:r>
            <a:r>
              <a:rPr lang="en-US" b="0" dirty="0"/>
              <a:t> a </a:t>
            </a:r>
            <a:r>
              <a:rPr lang="en-US" b="0" dirty="0" err="1"/>
              <a:t>napojení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další</a:t>
            </a:r>
            <a:r>
              <a:rPr lang="en-US" b="0" dirty="0"/>
              <a:t> </a:t>
            </a:r>
            <a:r>
              <a:rPr lang="en-US" b="0" dirty="0" err="1"/>
              <a:t>konstrukce</a:t>
            </a:r>
            <a:endParaRPr lang="en-US" b="0" dirty="0"/>
          </a:p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0272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Kotvení</a:t>
            </a:r>
            <a:r>
              <a:rPr lang="en-US" b="0" dirty="0"/>
              <a:t> </a:t>
            </a:r>
            <a:r>
              <a:rPr lang="en-US" b="0" dirty="0" err="1"/>
              <a:t>tepelných</a:t>
            </a:r>
            <a:r>
              <a:rPr lang="en-US" b="0" dirty="0"/>
              <a:t> </a:t>
            </a:r>
            <a:r>
              <a:rPr lang="en-US" b="0" dirty="0" err="1"/>
              <a:t>fasádních</a:t>
            </a:r>
            <a:r>
              <a:rPr lang="en-US" b="0" dirty="0"/>
              <a:t> </a:t>
            </a:r>
            <a:r>
              <a:rPr lang="en-US" b="0" dirty="0" err="1"/>
              <a:t>izolací</a:t>
            </a:r>
            <a:r>
              <a:rPr lang="en-US" b="0" dirty="0"/>
              <a:t>;</a:t>
            </a:r>
            <a:br>
              <a:rPr lang="cs-CZ" b="0" dirty="0"/>
            </a:br>
            <a:r>
              <a:rPr lang="en-US" b="0" dirty="0" err="1"/>
              <a:t>řešení</a:t>
            </a:r>
            <a:r>
              <a:rPr lang="en-US" b="0" dirty="0"/>
              <a:t> pro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podkladů</a:t>
            </a:r>
            <a:r>
              <a:rPr lang="en-US" b="0" dirty="0"/>
              <a:t> a </a:t>
            </a:r>
            <a:r>
              <a:rPr lang="en-US" b="0" dirty="0" err="1"/>
              <a:t>obkladů</a:t>
            </a:r>
            <a:br>
              <a:rPr lang="en-US" b="0" dirty="0"/>
            </a:b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4" y="1293064"/>
            <a:ext cx="5273698" cy="482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40" y="706264"/>
            <a:ext cx="42767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16" y="4562736"/>
            <a:ext cx="39147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12" y="2638686"/>
            <a:ext cx="39814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„Zákaz“ 1"/>
          <p:cNvSpPr/>
          <p:nvPr/>
        </p:nvSpPr>
        <p:spPr>
          <a:xfrm>
            <a:off x="6032311" y="2314567"/>
            <a:ext cx="2688609" cy="2784143"/>
          </a:xfrm>
          <a:prstGeom prst="noSmoking">
            <a:avLst>
              <a:gd name="adj" fmla="val 148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24084" y="6126979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Ukázka kotvení prosím…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4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Proč</a:t>
            </a:r>
            <a:r>
              <a:rPr lang="en-US" b="0" dirty="0"/>
              <a:t> se ne/</a:t>
            </a:r>
            <a:r>
              <a:rPr lang="en-US" b="0" dirty="0" err="1"/>
              <a:t>používají</a:t>
            </a:r>
            <a:r>
              <a:rPr lang="en-US" b="0" dirty="0"/>
              <a:t>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folií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obvodové</a:t>
            </a:r>
            <a:r>
              <a:rPr lang="en-US" b="0" dirty="0"/>
              <a:t> </a:t>
            </a:r>
            <a:r>
              <a:rPr lang="en-US" b="0" dirty="0" err="1"/>
              <a:t>stěny</a:t>
            </a:r>
            <a:r>
              <a:rPr lang="cs-CZ" b="0" dirty="0"/>
              <a:t> ?</a:t>
            </a:r>
            <a:br>
              <a:rPr lang="en-US" b="0" dirty="0"/>
            </a:b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43" y="927099"/>
            <a:ext cx="10569369" cy="554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828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Proč</a:t>
            </a:r>
            <a:r>
              <a:rPr lang="en-US" b="0" dirty="0"/>
              <a:t> se ne/</a:t>
            </a:r>
            <a:r>
              <a:rPr lang="en-US" b="0" dirty="0" err="1"/>
              <a:t>používají</a:t>
            </a:r>
            <a:r>
              <a:rPr lang="en-US" b="0" dirty="0"/>
              <a:t>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folií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obvodové</a:t>
            </a:r>
            <a:r>
              <a:rPr lang="en-US" b="0" dirty="0"/>
              <a:t> </a:t>
            </a:r>
            <a:r>
              <a:rPr lang="en-US" b="0" dirty="0" err="1"/>
              <a:t>stěny</a:t>
            </a:r>
            <a:r>
              <a:rPr lang="cs-CZ" b="0" dirty="0"/>
              <a:t> ?</a:t>
            </a:r>
            <a:br>
              <a:rPr lang="en-US" b="0" dirty="0"/>
            </a:b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8" y="896178"/>
            <a:ext cx="11618559" cy="43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728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Proč</a:t>
            </a:r>
            <a:r>
              <a:rPr lang="en-US" b="0" dirty="0"/>
              <a:t> se ne/</a:t>
            </a:r>
            <a:r>
              <a:rPr lang="en-US" b="0" dirty="0" err="1"/>
              <a:t>používají</a:t>
            </a:r>
            <a:r>
              <a:rPr lang="en-US" b="0" dirty="0"/>
              <a:t> </a:t>
            </a:r>
            <a:r>
              <a:rPr lang="en-US" b="0" dirty="0" err="1"/>
              <a:t>různé</a:t>
            </a:r>
            <a:r>
              <a:rPr lang="en-US" b="0" dirty="0"/>
              <a:t> </a:t>
            </a:r>
            <a:r>
              <a:rPr lang="en-US" b="0" dirty="0" err="1"/>
              <a:t>typy</a:t>
            </a:r>
            <a:r>
              <a:rPr lang="en-US" b="0" dirty="0"/>
              <a:t> </a:t>
            </a:r>
            <a:r>
              <a:rPr lang="en-US" b="0" dirty="0" err="1"/>
              <a:t>folií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obvodové</a:t>
            </a:r>
            <a:r>
              <a:rPr lang="en-US" b="0" dirty="0"/>
              <a:t> </a:t>
            </a:r>
            <a:r>
              <a:rPr lang="en-US" b="0" dirty="0" err="1"/>
              <a:t>stěny</a:t>
            </a:r>
            <a:r>
              <a:rPr lang="cs-CZ" b="0" dirty="0"/>
              <a:t> ?</a:t>
            </a:r>
            <a:br>
              <a:rPr lang="en-US" b="0" dirty="0"/>
            </a:b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" y="1094704"/>
            <a:ext cx="12127419" cy="468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59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041984" cy="864000"/>
          </a:xfrm>
        </p:spPr>
        <p:txBody>
          <a:bodyPr/>
          <a:lstStyle/>
          <a:p>
            <a:r>
              <a:rPr lang="en-US" b="0" dirty="0" err="1"/>
              <a:t>Parotěsné</a:t>
            </a:r>
            <a:r>
              <a:rPr lang="en-US" b="0" dirty="0"/>
              <a:t> vs. </a:t>
            </a:r>
            <a:r>
              <a:rPr lang="en-US" b="0" dirty="0" err="1"/>
              <a:t>paropropustné</a:t>
            </a:r>
            <a:r>
              <a:rPr lang="en-US" b="0" dirty="0"/>
              <a:t> </a:t>
            </a:r>
            <a:r>
              <a:rPr lang="en-US" b="0" dirty="0" err="1"/>
              <a:t>fólie</a:t>
            </a:r>
            <a:r>
              <a:rPr lang="en-US" b="0" dirty="0"/>
              <a:t>; </a:t>
            </a:r>
            <a:br>
              <a:rPr lang="cs-CZ" b="0" dirty="0"/>
            </a:br>
            <a:r>
              <a:rPr lang="en-US" b="0" dirty="0" err="1"/>
              <a:t>použití</a:t>
            </a:r>
            <a:r>
              <a:rPr lang="en-US" b="0" dirty="0"/>
              <a:t> v </a:t>
            </a:r>
            <a:r>
              <a:rPr lang="en-US" b="0" dirty="0" err="1"/>
              <a:t>detailech</a:t>
            </a:r>
            <a:r>
              <a:rPr lang="en-US" b="0" dirty="0"/>
              <a:t> a </a:t>
            </a:r>
            <a:r>
              <a:rPr lang="en-US" b="0" dirty="0" err="1"/>
              <a:t>napojení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další</a:t>
            </a:r>
            <a:r>
              <a:rPr lang="en-US" b="0" dirty="0"/>
              <a:t> </a:t>
            </a:r>
            <a:r>
              <a:rPr lang="en-US" b="0" dirty="0" err="1"/>
              <a:t>konstrukce</a:t>
            </a:r>
            <a:endParaRPr lang="en-US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3035" y="1317838"/>
            <a:ext cx="10385424" cy="5101411"/>
          </a:xfrm>
        </p:spPr>
        <p:txBody>
          <a:bodyPr/>
          <a:lstStyle/>
          <a:p>
            <a:r>
              <a:rPr lang="cs-CZ" dirty="0"/>
              <a:t>Jaké máme možnosti?</a:t>
            </a:r>
            <a:endParaRPr lang="en-US" dirty="0"/>
          </a:p>
          <a:p>
            <a:r>
              <a:rPr lang="cs-CZ" b="0" dirty="0"/>
              <a:t>Integrovaná lepící páska</a:t>
            </a:r>
            <a:endParaRPr lang="en-US" b="0" dirty="0"/>
          </a:p>
          <a:p>
            <a:r>
              <a:rPr lang="cs-CZ" b="0" dirty="0"/>
              <a:t>Povrchové lepení</a:t>
            </a:r>
            <a:endParaRPr lang="en-US" b="0" dirty="0"/>
          </a:p>
          <a:p>
            <a:r>
              <a:rPr lang="cs-CZ" b="0" dirty="0"/>
              <a:t>Systémový tmel</a:t>
            </a:r>
            <a:endParaRPr lang="en-US" b="0" dirty="0"/>
          </a:p>
          <a:p>
            <a:r>
              <a:rPr lang="cs-CZ" b="0" dirty="0"/>
              <a:t>Mechanické upevnění</a:t>
            </a:r>
            <a:endParaRPr lang="en-US" b="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77" y="1111161"/>
            <a:ext cx="5202515" cy="273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59" y="3319216"/>
            <a:ext cx="53625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74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041984" cy="864000"/>
          </a:xfrm>
        </p:spPr>
        <p:txBody>
          <a:bodyPr/>
          <a:lstStyle/>
          <a:p>
            <a:r>
              <a:rPr lang="en-US" b="0" dirty="0" err="1"/>
              <a:t>Parotěsné</a:t>
            </a:r>
            <a:r>
              <a:rPr lang="en-US" b="0" dirty="0"/>
              <a:t> vs. </a:t>
            </a:r>
            <a:r>
              <a:rPr lang="en-US" b="0" dirty="0" err="1"/>
              <a:t>paropropustné</a:t>
            </a:r>
            <a:r>
              <a:rPr lang="en-US" b="0" dirty="0"/>
              <a:t> </a:t>
            </a:r>
            <a:r>
              <a:rPr lang="en-US" b="0" dirty="0" err="1"/>
              <a:t>fólie</a:t>
            </a:r>
            <a:r>
              <a:rPr lang="en-US" b="0" dirty="0"/>
              <a:t>; </a:t>
            </a:r>
            <a:br>
              <a:rPr lang="cs-CZ" b="0" dirty="0"/>
            </a:br>
            <a:r>
              <a:rPr lang="en-US" b="0" dirty="0" err="1"/>
              <a:t>použití</a:t>
            </a:r>
            <a:r>
              <a:rPr lang="en-US" b="0" dirty="0"/>
              <a:t> v </a:t>
            </a:r>
            <a:r>
              <a:rPr lang="en-US" b="0" dirty="0" err="1"/>
              <a:t>detailech</a:t>
            </a:r>
            <a:r>
              <a:rPr lang="en-US" b="0" dirty="0"/>
              <a:t> a </a:t>
            </a:r>
            <a:r>
              <a:rPr lang="en-US" b="0" dirty="0" err="1"/>
              <a:t>napojení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další</a:t>
            </a:r>
            <a:r>
              <a:rPr lang="en-US" b="0" dirty="0"/>
              <a:t> </a:t>
            </a:r>
            <a:r>
              <a:rPr lang="en-US" b="0" dirty="0" err="1"/>
              <a:t>konstrukce</a:t>
            </a:r>
            <a:endParaRPr lang="en-US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3035" y="1317838"/>
            <a:ext cx="10385424" cy="5101411"/>
          </a:xfrm>
        </p:spPr>
        <p:txBody>
          <a:bodyPr/>
          <a:lstStyle/>
          <a:p>
            <a:r>
              <a:rPr lang="cs-CZ" dirty="0"/>
              <a:t>Jaké máme možnosti?</a:t>
            </a:r>
            <a:endParaRPr lang="en-US" dirty="0"/>
          </a:p>
          <a:p>
            <a:r>
              <a:rPr lang="cs-CZ" b="0" dirty="0"/>
              <a:t>Povrchové lepení</a:t>
            </a:r>
            <a:endParaRPr lang="en-US" b="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23" y="1263369"/>
            <a:ext cx="2913303" cy="413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91" y="1683834"/>
            <a:ext cx="4900077" cy="329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115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041984" cy="864000"/>
          </a:xfrm>
        </p:spPr>
        <p:txBody>
          <a:bodyPr/>
          <a:lstStyle/>
          <a:p>
            <a:r>
              <a:rPr lang="en-US" b="0" dirty="0" err="1"/>
              <a:t>Parotěsné</a:t>
            </a:r>
            <a:r>
              <a:rPr lang="en-US" b="0" dirty="0"/>
              <a:t> vs. </a:t>
            </a:r>
            <a:r>
              <a:rPr lang="en-US" b="0" dirty="0" err="1"/>
              <a:t>paropropustné</a:t>
            </a:r>
            <a:r>
              <a:rPr lang="en-US" b="0" dirty="0"/>
              <a:t> </a:t>
            </a:r>
            <a:r>
              <a:rPr lang="en-US" b="0" dirty="0" err="1"/>
              <a:t>fólie</a:t>
            </a:r>
            <a:r>
              <a:rPr lang="en-US" b="0" dirty="0"/>
              <a:t>; </a:t>
            </a:r>
            <a:br>
              <a:rPr lang="cs-CZ" b="0" dirty="0"/>
            </a:br>
            <a:r>
              <a:rPr lang="en-US" b="0" dirty="0" err="1"/>
              <a:t>použití</a:t>
            </a:r>
            <a:r>
              <a:rPr lang="en-US" b="0" dirty="0"/>
              <a:t> v </a:t>
            </a:r>
            <a:r>
              <a:rPr lang="en-US" b="0" dirty="0" err="1"/>
              <a:t>detailech</a:t>
            </a:r>
            <a:r>
              <a:rPr lang="en-US" b="0" dirty="0"/>
              <a:t> a </a:t>
            </a:r>
            <a:r>
              <a:rPr lang="en-US" b="0" dirty="0" err="1"/>
              <a:t>napojení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další</a:t>
            </a:r>
            <a:r>
              <a:rPr lang="en-US" b="0" dirty="0"/>
              <a:t> </a:t>
            </a:r>
            <a:r>
              <a:rPr lang="en-US" b="0" dirty="0" err="1"/>
              <a:t>konstrukce</a:t>
            </a:r>
            <a:endParaRPr lang="en-US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3035" y="1317838"/>
            <a:ext cx="10385424" cy="5101411"/>
          </a:xfrm>
        </p:spPr>
        <p:txBody>
          <a:bodyPr/>
          <a:lstStyle/>
          <a:p>
            <a:r>
              <a:rPr lang="cs-CZ" dirty="0"/>
              <a:t>Jaké máme možnosti?</a:t>
            </a:r>
            <a:endParaRPr lang="en-US" dirty="0"/>
          </a:p>
          <a:p>
            <a:r>
              <a:rPr lang="cs-CZ" b="0" dirty="0"/>
              <a:t>Systémový tmel</a:t>
            </a:r>
            <a:endParaRPr lang="en-US" b="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2" y="3131202"/>
            <a:ext cx="8433739" cy="337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"/>
          <a:stretch/>
        </p:blipFill>
        <p:spPr bwMode="auto">
          <a:xfrm>
            <a:off x="4074477" y="1517918"/>
            <a:ext cx="4462294" cy="256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742" y="714709"/>
            <a:ext cx="3238500" cy="57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715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041984" cy="864000"/>
          </a:xfrm>
        </p:spPr>
        <p:txBody>
          <a:bodyPr/>
          <a:lstStyle/>
          <a:p>
            <a:r>
              <a:rPr lang="en-US" b="0" dirty="0" err="1"/>
              <a:t>Parotěsné</a:t>
            </a:r>
            <a:r>
              <a:rPr lang="en-US" b="0" dirty="0"/>
              <a:t> vs. </a:t>
            </a:r>
            <a:r>
              <a:rPr lang="en-US" b="0" dirty="0" err="1"/>
              <a:t>paropropustné</a:t>
            </a:r>
            <a:r>
              <a:rPr lang="en-US" b="0" dirty="0"/>
              <a:t> </a:t>
            </a:r>
            <a:r>
              <a:rPr lang="en-US" b="0" dirty="0" err="1"/>
              <a:t>fólie</a:t>
            </a:r>
            <a:r>
              <a:rPr lang="en-US" b="0" dirty="0"/>
              <a:t>; </a:t>
            </a:r>
            <a:br>
              <a:rPr lang="cs-CZ" b="0" dirty="0"/>
            </a:br>
            <a:r>
              <a:rPr lang="en-US" b="0" dirty="0" err="1"/>
              <a:t>použití</a:t>
            </a:r>
            <a:r>
              <a:rPr lang="en-US" b="0" dirty="0"/>
              <a:t> v </a:t>
            </a:r>
            <a:r>
              <a:rPr lang="en-US" b="0" dirty="0" err="1"/>
              <a:t>detailech</a:t>
            </a:r>
            <a:r>
              <a:rPr lang="en-US" b="0" dirty="0"/>
              <a:t> a </a:t>
            </a:r>
            <a:r>
              <a:rPr lang="en-US" b="0" dirty="0" err="1"/>
              <a:t>napojení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další</a:t>
            </a:r>
            <a:r>
              <a:rPr lang="en-US" b="0" dirty="0"/>
              <a:t> </a:t>
            </a:r>
            <a:r>
              <a:rPr lang="en-US" b="0" dirty="0" err="1"/>
              <a:t>konstrukce</a:t>
            </a:r>
            <a:endParaRPr lang="en-US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3035" y="1317838"/>
            <a:ext cx="10385424" cy="5101411"/>
          </a:xfrm>
        </p:spPr>
        <p:txBody>
          <a:bodyPr/>
          <a:lstStyle/>
          <a:p>
            <a:r>
              <a:rPr lang="cs-CZ" dirty="0"/>
              <a:t>Ale k čemu to je, když se to nikdo nedozví????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8"/>
          <a:stretch/>
        </p:blipFill>
        <p:spPr bwMode="auto">
          <a:xfrm>
            <a:off x="500234" y="1831947"/>
            <a:ext cx="11126788" cy="492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61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Srovnání</a:t>
            </a:r>
          </a:p>
          <a:p>
            <a:r>
              <a:rPr lang="cs-CZ" dirty="0"/>
              <a:t>Možné povrchy</a:t>
            </a:r>
          </a:p>
          <a:p>
            <a:r>
              <a:rPr lang="cs-CZ" dirty="0"/>
              <a:t>Novostavby i rekonstrukce</a:t>
            </a:r>
          </a:p>
          <a:p>
            <a:r>
              <a:rPr lang="cs-CZ" dirty="0"/>
              <a:t>Novinky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273804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/>
          <a:stretch/>
        </p:blipFill>
        <p:spPr bwMode="auto">
          <a:xfrm>
            <a:off x="4288664" y="1056068"/>
            <a:ext cx="7759745" cy="48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623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Srovnání – 2H proti „tradičnímu“ řešení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273804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25" y="1426559"/>
            <a:ext cx="4082088" cy="437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65" y="1426559"/>
            <a:ext cx="4984605" cy="437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37893" y="5911403"/>
            <a:ext cx="34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U=0,24 W/m2K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49414" y="5935014"/>
            <a:ext cx="34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U=0,303 W/m2K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1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3" y="1004552"/>
            <a:ext cx="10208524" cy="550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adpis 5"/>
          <p:cNvSpPr>
            <a:spLocks noGrp="1"/>
          </p:cNvSpPr>
          <p:nvPr>
            <p:ph type="title"/>
          </p:nvPr>
        </p:nvSpPr>
        <p:spPr>
          <a:xfrm>
            <a:off x="491841" y="256346"/>
            <a:ext cx="9184421" cy="864000"/>
          </a:xfrm>
        </p:spPr>
        <p:txBody>
          <a:bodyPr/>
          <a:lstStyle/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br>
              <a:rPr lang="cs-CZ" b="0" dirty="0"/>
            </a:b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br>
              <a:rPr lang="en-US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35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Srovnání – 2H proti „tradičnímu“ řešení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983"/>
            <a:ext cx="4728370" cy="526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74" y="1646439"/>
            <a:ext cx="7858926" cy="415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75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5" y="1459158"/>
            <a:ext cx="334327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48" y="1622738"/>
            <a:ext cx="7962125" cy="406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72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279" y="953037"/>
            <a:ext cx="2818467" cy="54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0" y="953037"/>
            <a:ext cx="7278687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899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69" y="956478"/>
            <a:ext cx="10444855" cy="491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89408" y="6040192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Vzduchová mezera 40 mm…skutečně je důležitá???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09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sp>
        <p:nvSpPr>
          <p:cNvPr id="5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Možné povrchy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68" y="1502223"/>
            <a:ext cx="6209832" cy="477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02223"/>
            <a:ext cx="5911403" cy="477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263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sp>
        <p:nvSpPr>
          <p:cNvPr id="5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Možné povrchy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/>
          <a:stretch/>
        </p:blipFill>
        <p:spPr bwMode="auto">
          <a:xfrm>
            <a:off x="-11760" y="1455313"/>
            <a:ext cx="5897406" cy="483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10" y="2150772"/>
            <a:ext cx="6146689" cy="388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668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887626" y="432399"/>
            <a:ext cx="10059415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sp>
        <p:nvSpPr>
          <p:cNvPr id="5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Možné povrchy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" y="1500054"/>
            <a:ext cx="5063007" cy="46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36" y="1500054"/>
            <a:ext cx="2525410" cy="467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14" y="1500054"/>
            <a:ext cx="4348377" cy="46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623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Novostavby i rekonstrukce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273804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3" y="1579228"/>
            <a:ext cx="5501439" cy="393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91" y="1579228"/>
            <a:ext cx="6202505" cy="393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62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4750" y="1035711"/>
            <a:ext cx="9109164" cy="4770746"/>
          </a:xfrm>
        </p:spPr>
        <p:txBody>
          <a:bodyPr/>
          <a:lstStyle/>
          <a:p>
            <a:r>
              <a:rPr lang="cs-CZ" dirty="0"/>
              <a:t>Novinky</a:t>
            </a:r>
          </a:p>
          <a:p>
            <a:pPr marL="0" indent="0">
              <a:buNone/>
            </a:pPr>
            <a:r>
              <a:rPr lang="cs-CZ" dirty="0"/>
              <a:t>Roh jinak</a:t>
            </a:r>
          </a:p>
          <a:p>
            <a:pPr marL="0" indent="0">
              <a:buNone/>
            </a:pPr>
            <a:r>
              <a:rPr lang="cs-CZ" dirty="0"/>
              <a:t>Kotevní technika</a:t>
            </a:r>
          </a:p>
          <a:p>
            <a:pPr marL="0" indent="0">
              <a:buNone/>
            </a:pPr>
            <a:r>
              <a:rPr lang="cs-CZ" dirty="0"/>
              <a:t>Velké tloušťky izolace</a:t>
            </a:r>
          </a:p>
          <a:p>
            <a:pPr marL="0" indent="0">
              <a:buNone/>
            </a:pPr>
            <a:r>
              <a:rPr lang="cs-CZ" dirty="0"/>
              <a:t>Bezhlavičkové vruty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9273804" cy="864000"/>
          </a:xfrm>
        </p:spPr>
        <p:txBody>
          <a:bodyPr/>
          <a:lstStyle/>
          <a:p>
            <a:r>
              <a:rPr lang="en-US" b="0" dirty="0" err="1"/>
              <a:t>Možnosti</a:t>
            </a:r>
            <a:r>
              <a:rPr lang="en-US" b="0" dirty="0"/>
              <a:t> a </a:t>
            </a:r>
            <a:r>
              <a:rPr lang="en-US" b="0" dirty="0" err="1"/>
              <a:t>úskalí</a:t>
            </a:r>
            <a:r>
              <a:rPr lang="en-US" b="0" dirty="0"/>
              <a:t>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typů</a:t>
            </a:r>
            <a:r>
              <a:rPr lang="en-US" b="0" dirty="0"/>
              <a:t> </a:t>
            </a:r>
            <a:r>
              <a:rPr lang="en-US" b="0" dirty="0" err="1"/>
              <a:t>obkladů</a:t>
            </a:r>
            <a:r>
              <a:rPr lang="en-US" b="0" dirty="0"/>
              <a:t> </a:t>
            </a:r>
            <a:r>
              <a:rPr lang="en-US" b="0" dirty="0" err="1"/>
              <a:t>fasád</a:t>
            </a:r>
            <a:r>
              <a:rPr lang="en-US" b="0" dirty="0"/>
              <a:t>; </a:t>
            </a:r>
            <a:r>
              <a:rPr lang="en-US" b="0" dirty="0" err="1"/>
              <a:t>praktická</a:t>
            </a:r>
            <a:r>
              <a:rPr lang="en-US" b="0" dirty="0"/>
              <a:t> </a:t>
            </a:r>
            <a:r>
              <a:rPr lang="en-US" b="0" dirty="0" err="1"/>
              <a:t>ukázka</a:t>
            </a:r>
            <a:br>
              <a:rPr lang="en-US" b="0" dirty="0"/>
            </a:b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01" y="941387"/>
            <a:ext cx="2934191" cy="52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24" y="941387"/>
            <a:ext cx="2855934" cy="52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b="10829"/>
          <a:stretch/>
        </p:blipFill>
        <p:spPr bwMode="auto">
          <a:xfrm>
            <a:off x="882596" y="3376088"/>
            <a:ext cx="2890913" cy="279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3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47" y="719164"/>
            <a:ext cx="9094519" cy="570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11"/>
          <p:cNvSpPr txBox="1">
            <a:spLocks/>
          </p:cNvSpPr>
          <p:nvPr/>
        </p:nvSpPr>
        <p:spPr>
          <a:xfrm>
            <a:off x="1024647" y="3026735"/>
            <a:ext cx="1728000" cy="17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45720" rIns="91440" bIns="10800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800"/>
              </a:spcBef>
              <a:buSzPct val="75000"/>
              <a:buFontTx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Ostrava, Brno, Praha, Liberec,Plzeň / 2019</a:t>
            </a:r>
            <a:endParaRPr lang="cs-CZ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723766" y="3037620"/>
            <a:ext cx="7920000" cy="1728000"/>
          </a:xfrm>
          <a:prstGeom prst="rect">
            <a:avLst/>
          </a:prstGeom>
          <a:solidFill>
            <a:srgbClr val="009FE3">
              <a:alpha val="64706"/>
            </a:srgbClr>
          </a:solidFill>
          <a:ln>
            <a:noFill/>
          </a:ln>
        </p:spPr>
        <p:txBody>
          <a:bodyPr vert="horz" lIns="91440" tIns="126000" rIns="36000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400" dirty="0"/>
              <a:t>Děkuji za pozornost</a:t>
            </a:r>
          </a:p>
          <a:p>
            <a:endParaRPr lang="cs-CZ" sz="2400" dirty="0"/>
          </a:p>
          <a:p>
            <a:r>
              <a:rPr lang="cs-CZ" sz="2000" dirty="0"/>
              <a:t>Fasády kontaktní a provětrávané</a:t>
            </a:r>
            <a:endParaRPr lang="en-US" sz="3200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723766" y="4384390"/>
            <a:ext cx="7920000" cy="740690"/>
          </a:xfrm>
          <a:prstGeom prst="rect">
            <a:avLst/>
          </a:prstGeom>
        </p:spPr>
        <p:txBody>
          <a:bodyPr vert="horz" lIns="91440" tIns="45720" rIns="91440" bIns="108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SzPct val="75000"/>
              <a:buFontTx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Jan.juhas@knaufinsulation.com</a:t>
            </a:r>
          </a:p>
          <a:p>
            <a:br>
              <a:rPr lang="cs-CZ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3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290274" y="6356350"/>
            <a:ext cx="547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5A5C6B-795F-4D34-919B-37CCAFFF7B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7627" y="432399"/>
            <a:ext cx="8460000" cy="864000"/>
          </a:xfrm>
        </p:spPr>
        <p:txBody>
          <a:bodyPr/>
          <a:lstStyle/>
          <a:p>
            <a:r>
              <a:rPr lang="cs-CZ" dirty="0"/>
              <a:t>Zateplujeme fasádu</a:t>
            </a:r>
            <a:endParaRPr lang="en-US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87628" y="999157"/>
            <a:ext cx="9109164" cy="4030529"/>
          </a:xfrm>
        </p:spPr>
        <p:txBody>
          <a:bodyPr/>
          <a:lstStyle/>
          <a:p>
            <a:r>
              <a:rPr lang="cs-CZ" dirty="0"/>
              <a:t>Jaké jsou možnosti zateplování fasád?</a:t>
            </a:r>
            <a:endParaRPr lang="en-US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887628" y="1313041"/>
            <a:ext cx="10731558" cy="133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SzPct val="75000"/>
              <a:buFontTx/>
              <a:buBlip>
                <a:blip r:embed="rId2"/>
              </a:buBlip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Základní požadavky pro realizaci kontaktního zateplovacího systému</a:t>
            </a:r>
          </a:p>
          <a:p>
            <a:pPr lvl="1"/>
            <a:r>
              <a:rPr lang="cs-CZ" dirty="0"/>
              <a:t>Podklad musí být suchý – bez zdrojů trvalé vlhkosti (funkční vodorovná hydroizolace)</a:t>
            </a:r>
          </a:p>
          <a:p>
            <a:pPr lvl="1"/>
            <a:r>
              <a:rPr lang="cs-CZ" dirty="0"/>
              <a:t>Podklad musí být celistvý a únosný – </a:t>
            </a:r>
            <a:r>
              <a:rPr lang="cs-CZ" dirty="0" err="1"/>
              <a:t>nepřídržné</a:t>
            </a:r>
            <a:r>
              <a:rPr lang="cs-CZ" dirty="0"/>
              <a:t> omítkové a jiné vrstvy se musí oklepat a následně vyspravit</a:t>
            </a:r>
          </a:p>
          <a:p>
            <a:pPr lvl="1"/>
            <a:r>
              <a:rPr lang="cs-CZ" dirty="0"/>
              <a:t>Rovinnost podkladu do 10 mm/m (očekávaná rovinnost na omítce </a:t>
            </a:r>
            <a:r>
              <a:rPr lang="cs-CZ" dirty="0" err="1"/>
              <a:t>max</a:t>
            </a:r>
            <a:r>
              <a:rPr lang="cs-CZ" dirty="0"/>
              <a:t> 2,5 mm na 1m lati)</a:t>
            </a:r>
          </a:p>
          <a:p>
            <a:endParaRPr lang="cs-CZ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929669" y="2796347"/>
            <a:ext cx="10731558" cy="1330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SzPct val="75000"/>
              <a:buFontTx/>
              <a:buBlip>
                <a:blip r:embed="rId2"/>
              </a:buBlip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Základní požadavky pro realizaci provětrávaného zateplení</a:t>
            </a:r>
          </a:p>
          <a:p>
            <a:pPr lvl="1"/>
            <a:r>
              <a:rPr lang="cs-CZ" dirty="0"/>
              <a:t>Podklad nesmí být mokrý – do úrovně nezpůsobující trvalou degradaci nosné konstrukce</a:t>
            </a:r>
          </a:p>
          <a:p>
            <a:pPr lvl="1"/>
            <a:r>
              <a:rPr lang="cs-CZ" dirty="0"/>
              <a:t>Podklad musí být dostatečně staticky únosný pro přenášení všech dosavadních zatížení (kotvení)</a:t>
            </a:r>
          </a:p>
          <a:p>
            <a:pPr lvl="1"/>
            <a:r>
              <a:rPr lang="cs-CZ" dirty="0"/>
              <a:t>Rovinnost podkladu není prakticky omezena</a:t>
            </a:r>
          </a:p>
          <a:p>
            <a:endParaRPr lang="cs-CZ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09" y="4127253"/>
            <a:ext cx="4180465" cy="24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49" y="4127253"/>
            <a:ext cx="4151220" cy="24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04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7" y="13648"/>
            <a:ext cx="11567583" cy="6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3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4" r="7539"/>
          <a:stretch/>
        </p:blipFill>
        <p:spPr bwMode="auto">
          <a:xfrm>
            <a:off x="314931" y="1774210"/>
            <a:ext cx="7054796" cy="32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 b="80283"/>
          <a:stretch/>
        </p:blipFill>
        <p:spPr bwMode="auto">
          <a:xfrm>
            <a:off x="857464" y="260444"/>
            <a:ext cx="8723264" cy="87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25" y="1553855"/>
            <a:ext cx="47720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76" y="4988738"/>
            <a:ext cx="6362352" cy="18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11" y="2904698"/>
            <a:ext cx="2780233" cy="188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86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10016934" cy="864000"/>
          </a:xfrm>
        </p:spPr>
        <p:txBody>
          <a:bodyPr/>
          <a:lstStyle/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br>
              <a:rPr lang="cs-CZ" b="0" dirty="0"/>
            </a:b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br>
              <a:rPr lang="en-US" b="0" dirty="0"/>
            </a:b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84" y="1610433"/>
            <a:ext cx="8333303" cy="423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72" y="1304783"/>
            <a:ext cx="10385424" cy="5101411"/>
          </a:xfrm>
        </p:spPr>
        <p:txBody>
          <a:bodyPr/>
          <a:lstStyle/>
          <a:p>
            <a:r>
              <a:rPr lang="cs-CZ" dirty="0"/>
              <a:t>Jak na to?</a:t>
            </a:r>
            <a:endParaRPr lang="en-US" dirty="0"/>
          </a:p>
          <a:p>
            <a:r>
              <a:rPr lang="cs-CZ" b="0" dirty="0"/>
              <a:t>Rozdělit funkce konstrukce</a:t>
            </a:r>
            <a:endParaRPr lang="en-US" b="0" dirty="0"/>
          </a:p>
          <a:p>
            <a:r>
              <a:rPr lang="cs-CZ" b="0" dirty="0"/>
              <a:t>Zvolit finální vzhled</a:t>
            </a:r>
            <a:endParaRPr lang="en-US" b="0" dirty="0"/>
          </a:p>
          <a:p>
            <a:r>
              <a:rPr lang="cs-CZ" b="0" dirty="0"/>
              <a:t>Vybrat systém</a:t>
            </a:r>
            <a:endParaRPr lang="en-US" b="0" dirty="0"/>
          </a:p>
          <a:p>
            <a:r>
              <a:rPr lang="cs-CZ" b="0" dirty="0"/>
              <a:t>Zpracovat detaily</a:t>
            </a:r>
          </a:p>
          <a:p>
            <a:r>
              <a:rPr lang="cs-CZ" b="0" dirty="0"/>
              <a:t>Realizovat poctivě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7351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10016934" cy="864000"/>
          </a:xfrm>
        </p:spPr>
        <p:txBody>
          <a:bodyPr/>
          <a:lstStyle/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br>
              <a:rPr lang="cs-CZ" b="0" dirty="0"/>
            </a:b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72" y="1304783"/>
            <a:ext cx="10385424" cy="5101411"/>
          </a:xfrm>
        </p:spPr>
        <p:txBody>
          <a:bodyPr/>
          <a:lstStyle/>
          <a:p>
            <a:r>
              <a:rPr lang="cs-CZ" dirty="0"/>
              <a:t>Jak na to?</a:t>
            </a:r>
            <a:endParaRPr lang="en-US" dirty="0"/>
          </a:p>
          <a:p>
            <a:r>
              <a:rPr lang="cs-CZ" b="0" dirty="0"/>
              <a:t>Rozdělit funkce konstrukce</a:t>
            </a:r>
            <a:endParaRPr lang="en-US" b="0" dirty="0"/>
          </a:p>
          <a:p>
            <a:r>
              <a:rPr lang="cs-CZ" b="0" dirty="0"/>
              <a:t>Zvolit finální vzhled</a:t>
            </a:r>
            <a:endParaRPr lang="en-US" b="0" dirty="0"/>
          </a:p>
          <a:p>
            <a:r>
              <a:rPr lang="cs-CZ" b="0" dirty="0"/>
              <a:t>Vybrat systém</a:t>
            </a:r>
            <a:endParaRPr lang="en-US" b="0" dirty="0"/>
          </a:p>
          <a:p>
            <a:r>
              <a:rPr lang="cs-CZ" b="0" dirty="0"/>
              <a:t>Zpracovat detaily</a:t>
            </a:r>
          </a:p>
          <a:p>
            <a:r>
              <a:rPr lang="cs-CZ" b="0" dirty="0"/>
              <a:t>Realizovat poctivě</a:t>
            </a:r>
            <a:endParaRPr lang="en-US" b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18" y="3916908"/>
            <a:ext cx="4290797" cy="254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82" y="1148352"/>
            <a:ext cx="8553592" cy="293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10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87627" y="432399"/>
            <a:ext cx="10016934" cy="864000"/>
          </a:xfrm>
        </p:spPr>
        <p:txBody>
          <a:bodyPr/>
          <a:lstStyle/>
          <a:p>
            <a:r>
              <a:rPr lang="en-US" b="0" dirty="0"/>
              <a:t>Co s </a:t>
            </a:r>
            <a:r>
              <a:rPr lang="en-US" b="0" dirty="0" err="1"/>
              <a:t>křivou</a:t>
            </a:r>
            <a:r>
              <a:rPr lang="en-US" b="0" dirty="0"/>
              <a:t> </a:t>
            </a:r>
            <a:r>
              <a:rPr lang="en-US" b="0" dirty="0" err="1"/>
              <a:t>fasádou</a:t>
            </a:r>
            <a:r>
              <a:rPr lang="en-US" b="0" dirty="0"/>
              <a:t>? </a:t>
            </a:r>
            <a:br>
              <a:rPr lang="cs-CZ" b="0" dirty="0"/>
            </a:br>
            <a:r>
              <a:rPr lang="en-US" b="0" dirty="0" err="1"/>
              <a:t>Elegantní</a:t>
            </a:r>
            <a:r>
              <a:rPr lang="en-US" b="0" dirty="0"/>
              <a:t> </a:t>
            </a:r>
            <a:r>
              <a:rPr lang="en-US" b="0" dirty="0" err="1"/>
              <a:t>řešení</a:t>
            </a:r>
            <a:r>
              <a:rPr lang="en-US" b="0" dirty="0"/>
              <a:t>, </a:t>
            </a:r>
            <a:r>
              <a:rPr lang="en-US" b="0" dirty="0" err="1"/>
              <a:t>jak</a:t>
            </a:r>
            <a:r>
              <a:rPr lang="en-US" b="0" dirty="0"/>
              <a:t> </a:t>
            </a:r>
            <a:r>
              <a:rPr lang="en-US" b="0" dirty="0" err="1"/>
              <a:t>vyrovnat</a:t>
            </a:r>
            <a:r>
              <a:rPr lang="en-US" b="0" dirty="0"/>
              <a:t> </a:t>
            </a:r>
            <a:r>
              <a:rPr lang="en-US" b="0" dirty="0" err="1"/>
              <a:t>fasádu</a:t>
            </a:r>
            <a:r>
              <a:rPr lang="en-US" b="0" dirty="0"/>
              <a:t> </a:t>
            </a:r>
            <a:r>
              <a:rPr lang="en-US" b="0" dirty="0" err="1"/>
              <a:t>současně</a:t>
            </a:r>
            <a:r>
              <a:rPr lang="en-US" b="0" dirty="0"/>
              <a:t> se </a:t>
            </a:r>
            <a:r>
              <a:rPr lang="en-US" b="0" dirty="0" err="1"/>
              <a:t>zateplením</a:t>
            </a:r>
            <a:br>
              <a:rPr lang="en-US" b="0" dirty="0"/>
            </a:br>
            <a:endParaRPr lang="en-US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72" y="1304783"/>
            <a:ext cx="10385424" cy="5101411"/>
          </a:xfrm>
        </p:spPr>
        <p:txBody>
          <a:bodyPr/>
          <a:lstStyle/>
          <a:p>
            <a:r>
              <a:rPr lang="cs-CZ" dirty="0"/>
              <a:t>Jak na to?</a:t>
            </a:r>
            <a:endParaRPr lang="en-US" dirty="0"/>
          </a:p>
          <a:p>
            <a:r>
              <a:rPr lang="cs-CZ" b="0" dirty="0"/>
              <a:t>Zvolit finální vzhled</a:t>
            </a:r>
            <a:endParaRPr lang="en-US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72" y="1253675"/>
            <a:ext cx="9282397" cy="55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488851"/>
      </p:ext>
    </p:extLst>
  </p:cSld>
  <p:clrMapOvr>
    <a:masterClrMapping/>
  </p:clrMapOvr>
</p:sld>
</file>

<file path=ppt/theme/theme1.xml><?xml version="1.0" encoding="utf-8"?>
<a:theme xmlns:a="http://schemas.openxmlformats.org/drawingml/2006/main" name="KI_presentation_16x9 (1)">
  <a:themeElements>
    <a:clrScheme name="Knauf">
      <a:dk1>
        <a:sysClr val="windowText" lastClr="000000"/>
      </a:dk1>
      <a:lt1>
        <a:sysClr val="window" lastClr="FFFFFF"/>
      </a:lt1>
      <a:dk2>
        <a:srgbClr val="009FE3"/>
      </a:dk2>
      <a:lt2>
        <a:srgbClr val="E6E6E6"/>
      </a:lt2>
      <a:accent1>
        <a:srgbClr val="009FE3"/>
      </a:accent1>
      <a:accent2>
        <a:srgbClr val="F8A800"/>
      </a:accent2>
      <a:accent3>
        <a:srgbClr val="00BD71"/>
      </a:accent3>
      <a:accent4>
        <a:srgbClr val="1D4E60"/>
      </a:accent4>
      <a:accent5>
        <a:srgbClr val="A5ACAF"/>
      </a:accent5>
      <a:accent6>
        <a:srgbClr val="70C8E6"/>
      </a:accent6>
      <a:hlink>
        <a:srgbClr val="009FE3"/>
      </a:hlink>
      <a:folHlink>
        <a:srgbClr val="1D4E60"/>
      </a:folHlink>
    </a:clrScheme>
    <a:fontScheme name="Knau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I_presentation_16x9.potx" id="{7535BC4A-2209-466D-89D9-C4EBD91A9D1B}" vid="{8D3221EE-862E-48D0-A0E1-3D48F6A119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518B915D3D9459F0F33C88D454F2F" ma:contentTypeVersion="13" ma:contentTypeDescription="Create a new document." ma:contentTypeScope="" ma:versionID="d1e4fc9378bd465c360362faec0c9d80">
  <xsd:schema xmlns:xsd="http://www.w3.org/2001/XMLSchema" xmlns:xs="http://www.w3.org/2001/XMLSchema" xmlns:p="http://schemas.microsoft.com/office/2006/metadata/properties" xmlns:ns2="ab6faf17-31e9-482f-94ef-c2f72b472102" xmlns:ns3="urn:Knauf:SharePoint" targetNamespace="http://schemas.microsoft.com/office/2006/metadata/properties" ma:root="true" ma:fieldsID="0bd93c5afb9b51e49ac7f85a396bf74c" ns2:_="" ns3:_="">
    <xsd:import namespace="ab6faf17-31e9-482f-94ef-c2f72b472102"/>
    <xsd:import namespace="urn:Knauf:SharePoint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Knauf.CompanyMulti.TaxHTField" minOccurs="0"/>
                <xsd:element ref="ns3:Knauf.CountryMulti.TaxHTField" minOccurs="0"/>
                <xsd:element ref="ns3:Knauf.DepartmentMulti.TaxHTField" minOccurs="0"/>
                <xsd:element ref="ns3:Knauf.LocationMulti.TaxHTField" minOccurs="0"/>
                <xsd:element ref="ns3:Knauf.RegionMulti.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faf17-31e9-482f-94ef-c2f72b47210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f2ca994e-af34-4201-b48a-8ed6c626547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7e5192a-7010-4011-97c7-598d2b21587d}" ma:internalName="TaxCatchAll" ma:showField="CatchAllData" ma:web="ab6faf17-31e9-482f-94ef-c2f72b472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urn:Knauf:SharePoint" elementFormDefault="qualified">
    <xsd:import namespace="http://schemas.microsoft.com/office/2006/documentManagement/types"/>
    <xsd:import namespace="http://schemas.microsoft.com/office/infopath/2007/PartnerControls"/>
    <xsd:element name="Knauf.CompanyMulti.TaxHTField" ma:index="12" nillable="true" ma:taxonomy="true" ma:internalName="knCompanyMultiTaxHTField" ma:taxonomyFieldName="knCompanyMulti" ma:displayName="Company" ma:fieldId="{51549ae3-83f2-4407-9b38-0056973c0dd0}" ma:taxonomyMulti="true" ma:sspId="f2ca994e-af34-4201-b48a-8ed6c6265478" ma:termSetId="7cc8d493-7f4e-4371-aeaa-45177294c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CountryMulti.TaxHTField" ma:index="14" nillable="true" ma:taxonomy="true" ma:internalName="knCountryMultiTaxHTField" ma:taxonomyFieldName="knCountryMulti" ma:displayName="Country" ma:fieldId="{97296cf0-f310-45c1-bbd7-7b93f99a9146}" ma:taxonomyMulti="true" ma:sspId="f2ca994e-af34-4201-b48a-8ed6c6265478" ma:termSetId="ca559cce-198a-40c2-96e1-840d5f1c9a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DepartmentMulti.TaxHTField" ma:index="16" nillable="true" ma:taxonomy="true" ma:internalName="knDepartmentMultiTaxHTField" ma:taxonomyFieldName="knDepartmentMulti" ma:displayName="Department" ma:fieldId="{03b6a289-0f23-476d-b92f-fe2ad907be73}" ma:taxonomyMulti="true" ma:sspId="f2ca994e-af34-4201-b48a-8ed6c6265478" ma:termSetId="21f8ccb5-3c74-4827-8616-35309b17aa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LocationMulti.TaxHTField" ma:index="18" nillable="true" ma:taxonomy="true" ma:internalName="knLocationMultiTaxHTField" ma:taxonomyFieldName="knLocationMulti" ma:displayName="Location" ma:fieldId="{ae9346f5-ef99-4e26-af31-06e8db55e8e6}" ma:taxonomyMulti="true" ma:sspId="f2ca994e-af34-4201-b48a-8ed6c6265478" ma:termSetId="725dbfc8-dd29-4c2d-b817-6854c5178c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RegionMulti.TaxHTField" ma:index="20" nillable="true" ma:taxonomy="true" ma:internalName="knRegionMultiTaxHTField" ma:taxonomyFieldName="knRegionMulti" ma:displayName="Region" ma:fieldId="{b671f407-eca4-4ecc-b463-966934f7a0d5}" ma:taxonomyMulti="true" ma:sspId="f2ca994e-af34-4201-b48a-8ed6c6265478" ma:termSetId="2346fd2d-d692-4cd0-8191-a5c51d2376c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nauf.Country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Belgium</TermName>
          <TermId xmlns="http://schemas.microsoft.com/office/infopath/2007/PartnerControls">6919da25-35ea-4faa-b859-06e6da83da71</TermId>
        </TermInfo>
      </Terms>
    </Knauf.CountryMulti.TaxHTField>
    <TaxCatchAll xmlns="ab6faf17-31e9-482f-94ef-c2f72b472102">
      <Value>4</Value>
      <Value>3</Value>
      <Value>2</Value>
      <Value>1</Value>
    </TaxCatchAll>
    <Knauf.Company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Knauf Insulation SPRL</TermName>
          <TermId xmlns="http://schemas.microsoft.com/office/infopath/2007/PartnerControls">154b1a33-2f26-4fa0-9a97-7691e79b8df7</TermId>
        </TermInfo>
      </Terms>
    </Knauf.CompanyMulti.TaxHTField>
    <Knauf.Region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Western Europe</TermName>
          <TermId xmlns="http://schemas.microsoft.com/office/infopath/2007/PartnerControls">c8eafac5-c72f-4794-8fce-90c769cffe20</TermId>
        </TermInfo>
      </Terms>
    </Knauf.RegionMulti.TaxHTField>
    <TaxKeywordTaxHTField xmlns="ab6faf17-31e9-482f-94ef-c2f72b472102">
      <Terms xmlns="http://schemas.microsoft.com/office/infopath/2007/PartnerControls"/>
    </TaxKeywordTaxHTField>
    <Knauf.Location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Visé</TermName>
          <TermId xmlns="http://schemas.microsoft.com/office/infopath/2007/PartnerControls">c292cfdf-ef6f-4bfe-9bd5-80ee1f6c07e3</TermId>
        </TermInfo>
      </Terms>
    </Knauf.LocationMulti.TaxHTField>
    <Knauf.DepartmentMulti.TaxHTField xmlns="urn:Knauf:SharePoint">
      <Terms xmlns="http://schemas.microsoft.com/office/infopath/2007/PartnerControls"/>
    </Knauf.DepartmentMulti.TaxHTField>
  </documentManagement>
</p:properties>
</file>

<file path=customXml/itemProps1.xml><?xml version="1.0" encoding="utf-8"?>
<ds:datastoreItem xmlns:ds="http://schemas.openxmlformats.org/officeDocument/2006/customXml" ds:itemID="{33E55E16-7A55-4ADA-903E-F7E1F7D32C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6faf17-31e9-482f-94ef-c2f72b472102"/>
    <ds:schemaRef ds:uri="urn:Knauf:SharePoint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E4A130-2BED-40E3-8CBD-9FF96D849E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44796D-6758-459C-B818-1F0E21C0B8E2}">
  <ds:schemaRefs>
    <ds:schemaRef ds:uri="http://purl.org/dc/terms/"/>
    <ds:schemaRef ds:uri="http://schemas.microsoft.com/office/2006/metadata/properties"/>
    <ds:schemaRef ds:uri="urn:Knauf:SharePoint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b6faf17-31e9-482f-94ef-c2f72b4721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KI_presentation_16x9 (1)</Template>
  <TotalTime>21487</TotalTime>
  <Words>705</Words>
  <Application>Microsoft Office PowerPoint</Application>
  <PresentationFormat>Širokoúhlá obrazovka</PresentationFormat>
  <Paragraphs>154</Paragraphs>
  <Slides>39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Calibri</vt:lpstr>
      <vt:lpstr>KI_presentation_16x9 (1)</vt:lpstr>
      <vt:lpstr>Fasády kontaktní a provětrávané</vt:lpstr>
      <vt:lpstr>Fukční střecha nemusí být extrémně drahá ani složitá </vt:lpstr>
      <vt:lpstr>Co s křivou fasádou?  Elegantní řešení, jak vyrovnat fasádu současně se zateplením </vt:lpstr>
      <vt:lpstr>Zateplujeme fasádu</vt:lpstr>
      <vt:lpstr>Prezentace aplikace PowerPoint</vt:lpstr>
      <vt:lpstr>Prezentace aplikace PowerPoint</vt:lpstr>
      <vt:lpstr>Co s křivou fasádou?  Elegantní řešení, jak vyrovnat fasádu současně se zateplením </vt:lpstr>
      <vt:lpstr>Co s křivou fasádou?  Elegantní řešení, jak vyrovnat fasádu současně se zateplením </vt:lpstr>
      <vt:lpstr>Co s křivou fasádou?  Elegantní řešení, jak vyrovnat fasádu současně se zateplením </vt:lpstr>
      <vt:lpstr>Co s křivou fasádou?  Elegantní řešení, jak vyrovnat fasádu současně se zateplením </vt:lpstr>
      <vt:lpstr>Co s křivou fasádou?  Elegantní řešení, jak vyrovnat fasádu současně se zateplením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Kotvení tepelných fasádních izolací; řešení pro různé typy podkladů a obkladů </vt:lpstr>
      <vt:lpstr>Proč se ne/používají různé typy folií na obvodové stěny ? </vt:lpstr>
      <vt:lpstr>Proč se ne/používají různé typy folií na obvodové stěny ? </vt:lpstr>
      <vt:lpstr>Proč se ne/používají různé typy folií na obvodové stěny ? </vt:lpstr>
      <vt:lpstr>Parotěsné vs. paropropustné fólie;  použití v detailech a napojení na další konstrukce</vt:lpstr>
      <vt:lpstr>Parotěsné vs. paropropustné fólie;  použití v detailech a napojení na další konstrukce</vt:lpstr>
      <vt:lpstr>Parotěsné vs. paropropustné fólie;  použití v detailech a napojení na další konstrukce</vt:lpstr>
      <vt:lpstr>Parotěsné vs. paropropustné fólie;  použití v detailech a napojení na další konstrukce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Možnosti a úskalí různých typů obkladů fasád; praktická ukázka </vt:lpstr>
      <vt:lpstr>Prezentace aplikace PowerPoint</vt:lpstr>
    </vt:vector>
  </TitlesOfParts>
  <Company>Knauf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‘Title slide’ title – Arial 36pt bold, line spacing: multiple 0.9</dc:title>
  <dc:creator>JanosovaR</dc:creator>
  <cp:lastModifiedBy>User</cp:lastModifiedBy>
  <cp:revision>198</cp:revision>
  <dcterms:created xsi:type="dcterms:W3CDTF">2017-07-13T12:03:17Z</dcterms:created>
  <dcterms:modified xsi:type="dcterms:W3CDTF">2019-02-19T07:29:53Z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0x010100D13518B915D3D9459F0F33C88D454F2F</vt:lpwstr>
  </property>
  <property fmtid="{D5CDD505-2E9C-101B-9397-08002B2CF9AE}" pid="3" name="TaxKeyword">
    <vt:lpwstr/>
  </property>
  <property fmtid="{D5CDD505-2E9C-101B-9397-08002B2CF9AE}" pid="4" name="knCountryMulti">
    <vt:lpwstr>2;#Belgium|6919da25-35ea-4faa-b859-06e6da83da71</vt:lpwstr>
  </property>
  <property fmtid="{D5CDD505-2E9C-101B-9397-08002B2CF9AE}" pid="5" name="knLocationMulti">
    <vt:lpwstr>3;#Visé|c292cfdf-ef6f-4bfe-9bd5-80ee1f6c07e3</vt:lpwstr>
  </property>
  <property fmtid="{D5CDD505-2E9C-101B-9397-08002B2CF9AE}" pid="6" name="knCompanyMulti">
    <vt:lpwstr>1;#Knauf Insulation SPRL|154b1a33-2f26-4fa0-9a97-7691e79b8df7</vt:lpwstr>
  </property>
  <property fmtid="{D5CDD505-2E9C-101B-9397-08002B2CF9AE}" pid="7" name="knDepartmentMulti">
    <vt:lpwstr/>
  </property>
  <property fmtid="{D5CDD505-2E9C-101B-9397-08002B2CF9AE}" pid="8" name="knRegionMulti">
    <vt:lpwstr>4;#Western Europe|c8eafac5-c72f-4794-8fce-90c769cffe20</vt:lpwstr>
  </property>
</Properties>
</file>