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0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63.jpg" ContentType="image/jpg"/>
  <Override PartName="/ppt/media/image64.jpg" ContentType="image/jpg"/>
  <Override PartName="/ppt/media/image65.jpg" ContentType="image/jpg"/>
  <Override PartName="/ppt/media/image66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81" r:id="rId2"/>
    <p:sldMasterId id="2147483716" r:id="rId3"/>
  </p:sldMasterIdLst>
  <p:notesMasterIdLst>
    <p:notesMasterId r:id="rId28"/>
  </p:notesMasterIdLst>
  <p:sldIdLst>
    <p:sldId id="258" r:id="rId4"/>
    <p:sldId id="307" r:id="rId5"/>
    <p:sldId id="308" r:id="rId6"/>
    <p:sldId id="330" r:id="rId7"/>
    <p:sldId id="321" r:id="rId8"/>
    <p:sldId id="326" r:id="rId9"/>
    <p:sldId id="288" r:id="rId10"/>
    <p:sldId id="328" r:id="rId11"/>
    <p:sldId id="295" r:id="rId12"/>
    <p:sldId id="291" r:id="rId13"/>
    <p:sldId id="329" r:id="rId14"/>
    <p:sldId id="285" r:id="rId15"/>
    <p:sldId id="289" r:id="rId16"/>
    <p:sldId id="327" r:id="rId17"/>
    <p:sldId id="281" r:id="rId18"/>
    <p:sldId id="282" r:id="rId19"/>
    <p:sldId id="283" r:id="rId20"/>
    <p:sldId id="292" r:id="rId21"/>
    <p:sldId id="293" r:id="rId22"/>
    <p:sldId id="323" r:id="rId23"/>
    <p:sldId id="324" r:id="rId24"/>
    <p:sldId id="294" r:id="rId25"/>
    <p:sldId id="331" r:id="rId26"/>
    <p:sldId id="280" r:id="rId27"/>
  </p:sldIdLst>
  <p:sldSz cx="12192000" cy="6858000"/>
  <p:notesSz cx="6858000" cy="9144000"/>
  <p:embeddedFontLs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VeluxForOffice" panose="02000506030000020004" pitchFamily="2" charset="0"/>
      <p:regular r:id="rId33"/>
      <p:bold r:id="rId34"/>
      <p:italic r:id="rId35"/>
      <p:boldItalic r:id="rId36"/>
    </p:embeddedFont>
    <p:embeddedFont>
      <p:font typeface="VeluxForOffice" panose="02000506030000020004" pitchFamily="2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VeluxGothic Black" panose="02000503040000020004" charset="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B0B0B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5282" autoAdjust="0"/>
  </p:normalViewPr>
  <p:slideViewPr>
    <p:cSldViewPr snapToGrid="0" showGuides="1">
      <p:cViewPr varScale="1">
        <p:scale>
          <a:sx n="68" d="100"/>
          <a:sy n="68" d="100"/>
        </p:scale>
        <p:origin x="576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044EC-51C3-4547-9CD9-76E08FDC5BA5}" type="datetimeFigureOut">
              <a:rPr lang="en-GB" smtClean="0"/>
              <a:t>19/02/2019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ECCCA-9915-4A1A-B9A8-9F141B987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75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757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6408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11344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5656-607A-4D7D-BA5C-D07045B5FEE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310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5871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92827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2D5656-607A-4D7D-BA5C-D07045B5FEE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56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dirty="0">
              <a:effectLst/>
              <a:latin typeface="VeluxForOffice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72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file:///U:\Velux\WORK\Logo%20red255.emf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file:///U:\Velux\WORK\Logo%20red255.emf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noFill/>
        </p:spPr>
        <p:txBody>
          <a:bodyPr tIns="2628000" anchor="ctr" anchorCtr="0">
            <a:normAutofit/>
          </a:bodyPr>
          <a:lstStyle>
            <a:lvl1pPr marL="0" indent="0" algn="ctr">
              <a:buFontTx/>
              <a:buNone/>
              <a:defRPr sz="2100" baseline="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870" y="2105026"/>
            <a:ext cx="9521128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900" b="1" i="0"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43029" name="Rectangle 21" hidden="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8870" y="7004224"/>
            <a:ext cx="489281" cy="241200"/>
          </a:xfrm>
        </p:spPr>
        <p:txBody>
          <a:bodyPr/>
          <a:lstStyle>
            <a:lvl1pPr>
              <a:defRPr sz="100"/>
            </a:lvl1pPr>
          </a:lstStyle>
          <a:p>
            <a:fld id="{1A17C83B-5FE3-4737-A842-C0492A7A61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8776" y="360000"/>
            <a:ext cx="1188309" cy="403200"/>
          </a:xfrm>
          <a:blipFill>
            <a:blip r:embed="rId2"/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284984"/>
            <a:ext cx="9521128" cy="1113408"/>
          </a:xfrm>
        </p:spPr>
        <p:txBody>
          <a:bodyPr anchor="t" anchorCtr="0"/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FLD_Presenter_Place"/>
          <p:cNvSpPr>
            <a:spLocks noGrp="1"/>
          </p:cNvSpPr>
          <p:nvPr>
            <p:ph type="body" sz="quarter" idx="16" hasCustomPrompt="1"/>
          </p:nvPr>
        </p:nvSpPr>
        <p:spPr>
          <a:xfrm>
            <a:off x="358869" y="233293"/>
            <a:ext cx="9521129" cy="310731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500" i="0" cap="all" baseline="0"/>
            </a:lvl1pPr>
            <a:lvl2pPr marL="0" indent="0">
              <a:buFont typeface="Arial" panose="020B0604020202020204" pitchFamily="34" charset="0"/>
              <a:buNone/>
              <a:defRPr sz="1500" cap="all" baseline="0"/>
            </a:lvl2pPr>
            <a:lvl3pPr marL="0" indent="0">
              <a:buFont typeface="Arial" panose="020B0604020202020204" pitchFamily="34" charset="0"/>
              <a:buNone/>
              <a:defRPr sz="1500" cap="all" baseline="0"/>
            </a:lvl3pPr>
            <a:lvl4pPr marL="0" indent="0">
              <a:buFont typeface="Arial" panose="020B0604020202020204" pitchFamily="34" charset="0"/>
              <a:buNone/>
              <a:defRPr sz="1500" cap="all" baseline="0"/>
            </a:lvl4pPr>
            <a:lvl5pPr marL="0" indent="0">
              <a:buFont typeface="Arial" panose="020B0604020202020204" pitchFamily="34" charset="0"/>
              <a:buNone/>
              <a:defRPr sz="1500" cap="all" baseline="0"/>
            </a:lvl5pPr>
          </a:lstStyle>
          <a:p>
            <a:pPr lvl="0"/>
            <a:r>
              <a:rPr lang="en-GB" dirty="0"/>
              <a:t>Click to add Presenter / Place</a:t>
            </a:r>
          </a:p>
        </p:txBody>
      </p:sp>
      <p:sp>
        <p:nvSpPr>
          <p:cNvPr id="6" name="Date_DateCustomA"/>
          <p:cNvSpPr>
            <a:spLocks noGrp="1"/>
          </p:cNvSpPr>
          <p:nvPr>
            <p:ph type="body" sz="quarter" idx="17" hasCustomPrompt="1"/>
          </p:nvPr>
        </p:nvSpPr>
        <p:spPr>
          <a:xfrm>
            <a:off x="358869" y="581978"/>
            <a:ext cx="9521129" cy="263383"/>
          </a:xfrm>
        </p:spPr>
        <p:txBody>
          <a:bodyPr anchor="t" anchorCtr="0"/>
          <a:lstStyle>
            <a:lvl1pPr marL="0" indent="0">
              <a:buFont typeface="Arial" panose="020B0604020202020204" pitchFamily="34" charset="0"/>
              <a:buNone/>
              <a:defRPr sz="1500" i="0" cap="all" baseline="0"/>
            </a:lvl1pPr>
            <a:lvl2pPr marL="0" indent="0">
              <a:buFont typeface="Arial" panose="020B0604020202020204" pitchFamily="34" charset="0"/>
              <a:buNone/>
              <a:defRPr sz="1500"/>
            </a:lvl2pPr>
            <a:lvl3pPr marL="0" indent="0">
              <a:buFont typeface="Arial" panose="020B0604020202020204" pitchFamily="34" charset="0"/>
              <a:buNone/>
              <a:defRPr sz="1500"/>
            </a:lvl3pPr>
            <a:lvl4pPr marL="0" indent="0">
              <a:buFont typeface="Arial" panose="020B0604020202020204" pitchFamily="34" charset="0"/>
              <a:buNone/>
              <a:defRPr sz="1500"/>
            </a:lvl4pPr>
            <a:lvl5pPr marL="0" indent="0">
              <a:buFont typeface="Arial" panose="020B0604020202020204" pitchFamily="34" charset="0"/>
              <a:buNone/>
              <a:defRPr sz="1500"/>
            </a:lvl5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13" name="Date Placeholder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5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4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88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7501" y="1663699"/>
            <a:ext cx="6594385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90073" y="1663700"/>
            <a:ext cx="4641472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190073" y="4060800"/>
            <a:ext cx="4641471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0014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26042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+1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7502" y="1663699"/>
            <a:ext cx="6594384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90073" y="1663700"/>
            <a:ext cx="2202436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629106" y="1663700"/>
            <a:ext cx="2202438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7190073" y="4059513"/>
            <a:ext cx="4641471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0014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496283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238527" y="1663700"/>
            <a:ext cx="6593018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358869" y="1663700"/>
            <a:ext cx="4641472" cy="4541839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1213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37962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870" y="1663701"/>
            <a:ext cx="5623132" cy="4541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3" hasCustomPrompt="1"/>
          </p:nvPr>
        </p:nvSpPr>
        <p:spPr>
          <a:xfrm>
            <a:off x="6215093" y="1663701"/>
            <a:ext cx="5616451" cy="454183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358870" y="316800"/>
            <a:ext cx="9507443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4191398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34356" y="1663699"/>
            <a:ext cx="8035727" cy="4545013"/>
          </a:xfrm>
        </p:spPr>
        <p:txBody>
          <a:bodyPr/>
          <a:lstStyle>
            <a:lvl1pPr>
              <a:defRPr/>
            </a:lvl1pPr>
            <a:lvl2pPr marL="180000" indent="-180000" algn="r">
              <a:buFont typeface="Arial" panose="020B0604020202020204" pitchFamily="34" charset="0"/>
              <a:buChar char="​"/>
              <a:defRPr sz="2000" b="0" i="0"/>
            </a:lvl2pPr>
          </a:lstStyle>
          <a:p>
            <a:pPr lvl="0"/>
            <a:r>
              <a:rPr lang="en-GB" dirty="0"/>
              <a:t>Click to add Quotation text, click ENTER and then TAB to insert name of source</a:t>
            </a:r>
          </a:p>
          <a:p>
            <a:pPr lvl="1"/>
            <a:r>
              <a:rPr lang="en-GB" dirty="0"/>
              <a:t>Second level</a:t>
            </a:r>
          </a:p>
        </p:txBody>
      </p:sp>
      <p:grpSp>
        <p:nvGrpSpPr>
          <p:cNvPr id="12" name="Quotation"/>
          <p:cNvGrpSpPr/>
          <p:nvPr userDrawn="1"/>
        </p:nvGrpSpPr>
        <p:grpSpPr>
          <a:xfrm>
            <a:off x="363104" y="1692322"/>
            <a:ext cx="1237312" cy="1052540"/>
            <a:chOff x="363009" y="1692322"/>
            <a:chExt cx="1236990" cy="1052540"/>
          </a:xfrm>
        </p:grpSpPr>
        <p:sp>
          <p:nvSpPr>
            <p:cNvPr id="9" name="Trapezoid 8"/>
            <p:cNvSpPr/>
            <p:nvPr userDrawn="1"/>
          </p:nvSpPr>
          <p:spPr bwMode="auto">
            <a:xfrm rot="10800000">
              <a:off x="363009" y="1692322"/>
              <a:ext cx="501555" cy="1044054"/>
            </a:xfrm>
            <a:prstGeom prst="trapezoid">
              <a:avLst/>
            </a:prstGeom>
            <a:solidFill>
              <a:srgbClr val="B0B0B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6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0" name="Trapezoid 9"/>
            <p:cNvSpPr/>
            <p:nvPr userDrawn="1"/>
          </p:nvSpPr>
          <p:spPr bwMode="auto">
            <a:xfrm rot="10800000">
              <a:off x="1098444" y="1700808"/>
              <a:ext cx="501555" cy="1044054"/>
            </a:xfrm>
            <a:prstGeom prst="trapezoid">
              <a:avLst/>
            </a:prstGeom>
            <a:solidFill>
              <a:srgbClr val="B0B0B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6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831531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-10800" y="-3600"/>
            <a:ext cx="12200400" cy="6865200"/>
          </a:xfrm>
        </p:spPr>
        <p:txBody>
          <a:bodyPr tIns="900000" anchor="ctr" anchorCtr="0">
            <a:normAutofit/>
          </a:bodyPr>
          <a:lstStyle>
            <a:lvl1pPr marL="0" indent="0" algn="ctr">
              <a:buFontTx/>
              <a:buNone/>
              <a:defRPr sz="2100"/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869" y="5596837"/>
            <a:ext cx="11472674" cy="739317"/>
          </a:xfrm>
        </p:spPr>
        <p:txBody>
          <a:bodyPr anchor="b" anchorCtr="0">
            <a:normAutofit/>
          </a:bodyPr>
          <a:lstStyle>
            <a:lvl1pPr>
              <a:defRPr sz="3900" b="0" i="1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8776" y="360000"/>
            <a:ext cx="1188309" cy="403200"/>
          </a:xfrm>
          <a:blipFill>
            <a:blip r:embed="rId2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471136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-10800" y="-3600"/>
            <a:ext cx="12200400" cy="6865200"/>
          </a:xfrm>
        </p:spPr>
        <p:txBody>
          <a:bodyPr tIns="900000" anchor="ctr" anchorCtr="0">
            <a:normAutofit/>
          </a:bodyPr>
          <a:lstStyle>
            <a:lvl1pPr marL="0" indent="0" algn="ctr">
              <a:buFontTx/>
              <a:buNone/>
              <a:defRPr sz="2100"/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8776" y="360000"/>
            <a:ext cx="1188309" cy="403200"/>
          </a:xfrm>
          <a:blipFill>
            <a:blip r:embed="rId2" r:link="rId3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092693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noFill/>
        </p:spPr>
        <p:txBody>
          <a:bodyPr lIns="6444000" tIns="0" anchor="ctr" anchorCtr="0">
            <a:normAutofit/>
          </a:bodyPr>
          <a:lstStyle>
            <a:lvl1pPr marL="0" indent="0" algn="l">
              <a:buFontTx/>
              <a:buNone/>
              <a:defRPr sz="21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8869" y="1663700"/>
            <a:ext cx="5618038" cy="4621750"/>
          </a:xfrm>
        </p:spPr>
        <p:txBody>
          <a:bodyPr/>
          <a:lstStyle>
            <a:lvl1pPr marL="0" indent="0">
              <a:buSzPct val="100000"/>
              <a:buFont typeface="Arial" panose="020B0604020202020204" pitchFamily="34" charset="0"/>
              <a:buChar char="​"/>
              <a:defRPr sz="3200"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_DateCustomA" hidden="1"/>
          <p:cNvSpPr>
            <a:spLocks noGrp="1"/>
          </p:cNvSpPr>
          <p:nvPr>
            <p:ph type="dt" sz="half" idx="26"/>
          </p:nvPr>
        </p:nvSpPr>
        <p:spPr>
          <a:xfrm>
            <a:off x="848152" y="6361200"/>
            <a:ext cx="2200643" cy="24086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8776" y="360000"/>
            <a:ext cx="1188309" cy="403200"/>
          </a:xfrm>
          <a:blipFill>
            <a:blip r:embed="rId2"/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980371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869" y="1203592"/>
            <a:ext cx="9521128" cy="714586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SzPct val="100000"/>
              <a:buFont typeface="Arial" panose="020B0604020202020204" pitchFamily="34" charset="0"/>
              <a:buChar char="​"/>
              <a:defRPr sz="2100" i="0"/>
            </a:lvl1pPr>
            <a:lvl2pPr marL="180000">
              <a:lnSpc>
                <a:spcPct val="100000"/>
              </a:lnSpc>
              <a:defRPr sz="2100"/>
            </a:lvl2pPr>
            <a:lvl3pPr marL="360000">
              <a:lnSpc>
                <a:spcPct val="100000"/>
              </a:lnSpc>
              <a:defRPr sz="1800"/>
            </a:lvl3pPr>
            <a:lvl4pPr marL="540000"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358870" y="2105026"/>
            <a:ext cx="3672956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358869" y="4269496"/>
            <a:ext cx="3672956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4263547" y="2105026"/>
            <a:ext cx="3672956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19" hasCustomPrompt="1"/>
          </p:nvPr>
        </p:nvSpPr>
        <p:spPr>
          <a:xfrm>
            <a:off x="4263549" y="4269496"/>
            <a:ext cx="3673678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4" name="Content Placeholder 7"/>
          <p:cNvSpPr>
            <a:spLocks noGrp="1"/>
          </p:cNvSpPr>
          <p:nvPr>
            <p:ph sz="quarter" idx="22" hasCustomPrompt="1"/>
          </p:nvPr>
        </p:nvSpPr>
        <p:spPr>
          <a:xfrm>
            <a:off x="8166640" y="2105026"/>
            <a:ext cx="3672956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5" name="Content Placeholder 8"/>
          <p:cNvSpPr>
            <a:spLocks noGrp="1"/>
          </p:cNvSpPr>
          <p:nvPr>
            <p:ph sz="quarter" idx="23" hasCustomPrompt="1"/>
          </p:nvPr>
        </p:nvSpPr>
        <p:spPr>
          <a:xfrm>
            <a:off x="8166642" y="4269496"/>
            <a:ext cx="3673678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58868" y="2105026"/>
            <a:ext cx="367295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58869" y="4269496"/>
            <a:ext cx="3672956" cy="387871"/>
          </a:xfrm>
        </p:spPr>
        <p:txBody>
          <a:bodyPr lIns="90000" tIns="90000" rIns="36000" anchor="t" anchorCtr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14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4263546" y="2105026"/>
            <a:ext cx="3673679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261960" y="4269496"/>
            <a:ext cx="367526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8165053" y="2105026"/>
            <a:ext cx="3674543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8166640" y="4269496"/>
            <a:ext cx="3673680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_DateCustomA" hidden="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5537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358774" y="2105025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358773" y="4270100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264176" y="2107764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4264175" y="4272839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8166547" y="2105025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8166546" y="4270100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869" y="1203592"/>
            <a:ext cx="9521128" cy="714586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SzPct val="100000"/>
              <a:buFont typeface="Arial" panose="020B0604020202020204" pitchFamily="34" charset="0"/>
              <a:buChar char="​"/>
              <a:defRPr sz="2100" i="0"/>
            </a:lvl1pPr>
            <a:lvl2pPr marL="180000">
              <a:lnSpc>
                <a:spcPct val="100000"/>
              </a:lnSpc>
              <a:defRPr sz="2100"/>
            </a:lvl2pPr>
            <a:lvl3pPr marL="360000">
              <a:lnSpc>
                <a:spcPct val="100000"/>
              </a:lnSpc>
              <a:defRPr sz="1800"/>
            </a:lvl3pPr>
            <a:lvl4pPr marL="540000"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58868" y="2105026"/>
            <a:ext cx="367295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58869" y="4269496"/>
            <a:ext cx="3672956" cy="387871"/>
          </a:xfrm>
        </p:spPr>
        <p:txBody>
          <a:bodyPr lIns="90000" tIns="90000" rIns="36000" anchor="t" anchorCtr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14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4263546" y="2105026"/>
            <a:ext cx="3673679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261960" y="4269496"/>
            <a:ext cx="367526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8165053" y="2105026"/>
            <a:ext cx="3674543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8166640" y="4269496"/>
            <a:ext cx="3673680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_DateCustomA" hidden="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596316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upto 11 subjec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Agenda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5" hasCustomPrompt="1"/>
          </p:nvPr>
        </p:nvSpPr>
        <p:spPr>
          <a:xfrm>
            <a:off x="358870" y="1663699"/>
            <a:ext cx="9521128" cy="4545013"/>
          </a:xfrm>
        </p:spPr>
        <p:txBody>
          <a:bodyPr/>
          <a:lstStyle>
            <a:lvl1pPr>
              <a:defRPr sz="2400" baseline="0">
                <a:solidFill>
                  <a:srgbClr val="B0B0B0"/>
                </a:solidFill>
              </a:defRPr>
            </a:lvl1pPr>
            <a:lvl2pPr>
              <a:defRPr sz="2400">
                <a:solidFill>
                  <a:srgbClr val="B0B0B0"/>
                </a:solidFill>
              </a:defRPr>
            </a:lvl2pPr>
            <a:lvl3pPr>
              <a:defRPr sz="2000">
                <a:solidFill>
                  <a:srgbClr val="B0B0B0"/>
                </a:solidFill>
              </a:defRPr>
            </a:lvl3pPr>
            <a:lvl4pPr>
              <a:defRPr sz="1600">
                <a:solidFill>
                  <a:srgbClr val="B0B0B0"/>
                </a:solidFill>
              </a:defRPr>
            </a:lvl4pPr>
            <a:lvl5pPr>
              <a:defRPr sz="1400">
                <a:solidFill>
                  <a:srgbClr val="B0B0B0"/>
                </a:solidFill>
              </a:defRPr>
            </a:lvl5pPr>
          </a:lstStyle>
          <a:p>
            <a:pPr lvl="0"/>
            <a:r>
              <a:rPr lang="en-GB" dirty="0"/>
              <a:t>Click to table icon to insert a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-602489" y="5876384"/>
            <a:ext cx="540201" cy="322485"/>
          </a:xfrm>
          <a:prstGeom prst="rect">
            <a:avLst/>
          </a:prstGeom>
          <a:solidFill>
            <a:srgbClr val="B0B0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6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710529" y="5566650"/>
            <a:ext cx="648241" cy="309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6000"/>
              </a:lnSpc>
              <a:spcBef>
                <a:spcPts val="0"/>
              </a:spcBef>
            </a:pPr>
            <a:r>
              <a:rPr lang="en-GB" sz="600" dirty="0">
                <a:latin typeface="+mn-lt"/>
              </a:rPr>
              <a:t>Light grey, use eyedropper to</a:t>
            </a:r>
            <a:r>
              <a:rPr lang="en-GB" sz="600" baseline="0" dirty="0">
                <a:latin typeface="+mn-lt"/>
              </a:rPr>
              <a:t> change text colour</a:t>
            </a:r>
            <a:endParaRPr lang="en-GB" sz="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6005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A9F1D-818C-492D-8052-E644F8D8612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0014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261322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30FF1-E4C2-4104-B14B-6F8AA031F6C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100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red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2" y="0"/>
            <a:ext cx="12192774" cy="6858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981" tIns="71981" rIns="71981" bIns="7198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7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en-GB" dirty="0"/>
          </a:p>
        </p:txBody>
      </p:sp>
      <p:pic>
        <p:nvPicPr>
          <p:cNvPr id="31" name="Picture Printeres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9" y="6268549"/>
            <a:ext cx="262868" cy="257842"/>
          </a:xfrm>
          <a:prstGeom prst="rect">
            <a:avLst/>
          </a:prstGeom>
        </p:spPr>
      </p:pic>
      <p:sp>
        <p:nvSpPr>
          <p:cNvPr id="40" name="Text Placeholder Printerest"/>
          <p:cNvSpPr>
            <a:spLocks noGrp="1"/>
          </p:cNvSpPr>
          <p:nvPr>
            <p:ph type="body" sz="quarter" idx="32" hasCustomPrompt="1"/>
          </p:nvPr>
        </p:nvSpPr>
        <p:spPr>
          <a:xfrm>
            <a:off x="9534723" y="6271470"/>
            <a:ext cx="2300360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noProof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pinterest.com/VELUXGroup/</a:t>
            </a:r>
          </a:p>
        </p:txBody>
      </p:sp>
      <p:pic>
        <p:nvPicPr>
          <p:cNvPr id="18" name="Picture Linkedi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9" y="5891097"/>
            <a:ext cx="264000" cy="264000"/>
          </a:xfrm>
          <a:prstGeom prst="rect">
            <a:avLst/>
          </a:prstGeom>
        </p:spPr>
      </p:pic>
      <p:sp>
        <p:nvSpPr>
          <p:cNvPr id="39" name="Text Placeholder Linkedin"/>
          <p:cNvSpPr>
            <a:spLocks noGrp="1"/>
          </p:cNvSpPr>
          <p:nvPr>
            <p:ph type="body" sz="quarter" idx="31" hasCustomPrompt="1"/>
          </p:nvPr>
        </p:nvSpPr>
        <p:spPr>
          <a:xfrm>
            <a:off x="9534722" y="5894787"/>
            <a:ext cx="2303535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noProof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linkedin.com/company/VELUX</a:t>
            </a:r>
          </a:p>
        </p:txBody>
      </p:sp>
      <p:pic>
        <p:nvPicPr>
          <p:cNvPr id="20" name="Picture YouTube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9" y="5513643"/>
            <a:ext cx="264000" cy="264000"/>
          </a:xfrm>
          <a:prstGeom prst="rect">
            <a:avLst/>
          </a:prstGeom>
        </p:spPr>
      </p:pic>
      <p:sp>
        <p:nvSpPr>
          <p:cNvPr id="38" name="Text Placeholder YouTube"/>
          <p:cNvSpPr>
            <a:spLocks noGrp="1"/>
          </p:cNvSpPr>
          <p:nvPr>
            <p:ph type="body" sz="quarter" idx="30" hasCustomPrompt="1"/>
          </p:nvPr>
        </p:nvSpPr>
        <p:spPr>
          <a:xfrm>
            <a:off x="9534723" y="5518103"/>
            <a:ext cx="2300360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noProof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youtube.com/user/VELUX</a:t>
            </a:r>
          </a:p>
        </p:txBody>
      </p:sp>
      <p:pic>
        <p:nvPicPr>
          <p:cNvPr id="17" name="Picture Facebook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9" y="5136189"/>
            <a:ext cx="264000" cy="264000"/>
          </a:xfrm>
          <a:prstGeom prst="rect">
            <a:avLst/>
          </a:prstGeom>
        </p:spPr>
      </p:pic>
      <p:sp>
        <p:nvSpPr>
          <p:cNvPr id="37" name="Text Placeholder Facebook"/>
          <p:cNvSpPr>
            <a:spLocks noGrp="1"/>
          </p:cNvSpPr>
          <p:nvPr>
            <p:ph type="body" sz="quarter" idx="29" hasCustomPrompt="1"/>
          </p:nvPr>
        </p:nvSpPr>
        <p:spPr>
          <a:xfrm>
            <a:off x="9534723" y="5141419"/>
            <a:ext cx="2300360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noProof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facebook.com/VELUX</a:t>
            </a:r>
          </a:p>
        </p:txBody>
      </p:sp>
      <p:pic>
        <p:nvPicPr>
          <p:cNvPr id="19" name="Picture Twitter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9" y="4758735"/>
            <a:ext cx="264000" cy="264000"/>
          </a:xfrm>
          <a:prstGeom prst="rect">
            <a:avLst/>
          </a:prstGeom>
        </p:spPr>
      </p:pic>
      <p:sp>
        <p:nvSpPr>
          <p:cNvPr id="35" name="Text Placeholder Twitter"/>
          <p:cNvSpPr>
            <a:spLocks noGrp="1"/>
          </p:cNvSpPr>
          <p:nvPr>
            <p:ph type="body" sz="quarter" idx="28" hasCustomPrompt="1"/>
          </p:nvPr>
        </p:nvSpPr>
        <p:spPr>
          <a:xfrm>
            <a:off x="9534723" y="4764735"/>
            <a:ext cx="2300360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noProof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twitter.com/VELUX</a:t>
            </a:r>
          </a:p>
        </p:txBody>
      </p:sp>
      <p:sp>
        <p:nvSpPr>
          <p:cNvPr id="26" name="Text Placeholder name"/>
          <p:cNvSpPr>
            <a:spLocks noGrp="1"/>
          </p:cNvSpPr>
          <p:nvPr>
            <p:ph type="body" sz="quarter" idx="23" hasCustomPrompt="1"/>
          </p:nvPr>
        </p:nvSpPr>
        <p:spPr>
          <a:xfrm>
            <a:off x="366267" y="5595437"/>
            <a:ext cx="3503712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[a</a:t>
            </a:r>
            <a:r>
              <a:rPr lang="en-GB" dirty="0"/>
              <a:t>dd name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27" name="LAN_Contact"/>
          <p:cNvSpPr txBox="1"/>
          <p:nvPr userDrawn="1"/>
        </p:nvSpPr>
        <p:spPr>
          <a:xfrm>
            <a:off x="366268" y="5346525"/>
            <a:ext cx="18366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cap="all" baseline="0" dirty="0">
                <a:solidFill>
                  <a:schemeClr val="bg1"/>
                </a:solidFill>
                <a:latin typeface="+mj-lt"/>
              </a:rPr>
              <a:t>Contact info</a:t>
            </a:r>
          </a:p>
        </p:txBody>
      </p:sp>
      <p:sp>
        <p:nvSpPr>
          <p:cNvPr id="28" name="Text Placeholder email"/>
          <p:cNvSpPr>
            <a:spLocks noGrp="1"/>
          </p:cNvSpPr>
          <p:nvPr>
            <p:ph type="body" sz="quarter" idx="24" hasCustomPrompt="1"/>
          </p:nvPr>
        </p:nvSpPr>
        <p:spPr>
          <a:xfrm>
            <a:off x="366268" y="5831117"/>
            <a:ext cx="3503712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noProof="1">
                <a:solidFill>
                  <a:schemeClr val="bg1"/>
                </a:solidFill>
                <a:latin typeface="+mn-lt"/>
              </a:rPr>
              <a:t>[a</a:t>
            </a:r>
            <a:r>
              <a:rPr lang="en-GB" noProof="1"/>
              <a:t>dd email@VELUX.com</a:t>
            </a:r>
            <a:r>
              <a:rPr lang="en-GB" sz="1400" noProof="1">
                <a:solidFill>
                  <a:schemeClr val="bg1"/>
                </a:solidFill>
                <a:latin typeface="+mn-lt"/>
              </a:rPr>
              <a:t>]</a:t>
            </a:r>
            <a:endParaRPr lang="en-GB" noProof="1"/>
          </a:p>
        </p:txBody>
      </p:sp>
      <p:sp>
        <p:nvSpPr>
          <p:cNvPr id="29" name="Text Placeholder company"/>
          <p:cNvSpPr>
            <a:spLocks noGrp="1"/>
          </p:cNvSpPr>
          <p:nvPr>
            <p:ph type="body" sz="quarter" idx="25" hasCustomPrompt="1"/>
          </p:nvPr>
        </p:nvSpPr>
        <p:spPr>
          <a:xfrm>
            <a:off x="366268" y="6066797"/>
            <a:ext cx="3503712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[a</a:t>
            </a:r>
            <a:r>
              <a:rPr lang="en-GB" dirty="0"/>
              <a:t>dd VELUX company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30" name="Text Placeholder website"/>
          <p:cNvSpPr>
            <a:spLocks noGrp="1"/>
          </p:cNvSpPr>
          <p:nvPr>
            <p:ph type="body" sz="quarter" idx="26" hasCustomPrompt="1"/>
          </p:nvPr>
        </p:nvSpPr>
        <p:spPr>
          <a:xfrm>
            <a:off x="366268" y="6302475"/>
            <a:ext cx="3503712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noProof="1">
                <a:solidFill>
                  <a:schemeClr val="bg1"/>
                </a:solidFill>
                <a:latin typeface="+mn-lt"/>
              </a:rPr>
              <a:t>[a</a:t>
            </a:r>
            <a:r>
              <a:rPr lang="en-GB" noProof="1"/>
              <a:t>dd VELUX website</a:t>
            </a:r>
            <a:r>
              <a:rPr lang="en-GB" sz="1400" noProof="1">
                <a:solidFill>
                  <a:schemeClr val="bg1"/>
                </a:solidFill>
                <a:latin typeface="+mn-lt"/>
              </a:rPr>
              <a:t>]</a:t>
            </a:r>
            <a:endParaRPr lang="en-GB" noProof="1"/>
          </a:p>
        </p:txBody>
      </p:sp>
      <p:sp>
        <p:nvSpPr>
          <p:cNvPr id="36" name="LAN_Find"/>
          <p:cNvSpPr txBox="1"/>
          <p:nvPr userDrawn="1"/>
        </p:nvSpPr>
        <p:spPr>
          <a:xfrm>
            <a:off x="9171879" y="4449351"/>
            <a:ext cx="18366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find us here</a:t>
            </a:r>
          </a:p>
        </p:txBody>
      </p:sp>
      <p:pic>
        <p:nvPicPr>
          <p:cNvPr id="24" name="Logo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38" y="358776"/>
            <a:ext cx="118960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164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92775" cy="6858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955" y="4450016"/>
            <a:ext cx="9521128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38" y="358776"/>
            <a:ext cx="118960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27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92775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955" y="4449600"/>
            <a:ext cx="9521128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38" y="358776"/>
            <a:ext cx="118960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00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92775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955" y="4449600"/>
            <a:ext cx="9521128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38" y="358776"/>
            <a:ext cx="118960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86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92775" cy="6858000"/>
          </a:xfrm>
          <a:prstGeom prst="rect">
            <a:avLst/>
          </a:prstGeom>
          <a:solidFill>
            <a:srgbClr val="B0B0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0B0B0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955" y="4449600"/>
            <a:ext cx="9521128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38" y="358776"/>
            <a:ext cx="118960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47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4"/>
          <p:cNvSpPr>
            <a:spLocks/>
          </p:cNvSpPr>
          <p:nvPr userDrawn="1"/>
        </p:nvSpPr>
        <p:spPr bwMode="gray">
          <a:xfrm>
            <a:off x="359050" y="1073195"/>
            <a:ext cx="3159234" cy="523220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Fonts</a:t>
            </a:r>
            <a:r>
              <a:rPr lang="en-GB" sz="11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used in the template</a:t>
            </a: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is </a:t>
            </a:r>
            <a:r>
              <a:rPr lang="en-GB" sz="1100" b="1" i="1" cap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</a:t>
            </a:r>
            <a:r>
              <a:rPr lang="en-GB" sz="1100" b="1" i="1" cap="all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Bold CAPS </a:t>
            </a: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sz="1100" i="0" cap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</a:t>
            </a:r>
            <a:r>
              <a:rPr lang="en-GB" sz="1100" i="0" cap="all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Regular CAPS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body text is in Velux ForOffice Light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Recommended body text size:</a:t>
            </a:r>
            <a:r>
              <a:rPr lang="en-GB" sz="11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12-32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endParaRPr lang="en-GB" sz="1100" b="1" i="1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font type using the following commands: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0" i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Regular (default type)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Light: italic command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1" i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Bold: bold command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Black: bold + italic commands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 styles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to jump through levels. 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 to the next level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endParaRPr lang="en-GB" sz="1100" b="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 new slide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 from the "drop down" menu 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358869" y="365127"/>
            <a:ext cx="11266394" cy="614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199" b="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User guide – delete</a:t>
            </a:r>
            <a:r>
              <a:rPr lang="en-GB" sz="3199" b="0" i="1" baseline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before use</a:t>
            </a:r>
            <a:endParaRPr lang="en-GB" sz="3199" b="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8166641" y="1092231"/>
            <a:ext cx="3619473" cy="430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6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footer, slide number, date</a:t>
            </a:r>
          </a:p>
          <a:p>
            <a:pPr marL="0" marR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1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all the </a:t>
            </a:r>
            <a:br>
              <a:rPr lang="en-GB" sz="11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sz="11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corrections with you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en-GB" altLang="da-DK" sz="1100" i="1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Clickon</a:t>
            </a: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b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1100" b="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To view drawing 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1.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Click the </a:t>
            </a: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View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tab, set tick mark next to </a:t>
            </a: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GB" sz="1100" b="0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Hint: Alt + F9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for quick viewing of guides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GB" sz="1100" b="0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Manual guides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Make manual guides, right-click on the page choose 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Grid and Guides – Add xxx Guide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they will then 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appear on all 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your slides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1100" b="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263549" y="1073195"/>
            <a:ext cx="2567190" cy="445506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</a:t>
            </a:r>
            <a:b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icon and</a:t>
            </a:r>
            <a:r>
              <a:rPr lang="en-GB" sz="110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choose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1.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Click </a:t>
            </a: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Crop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to change size or focus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of the picture</a:t>
            </a:r>
            <a:endParaRPr kumimoji="0" lang="en-GB" sz="1100" b="0" i="1" u="none" strike="sng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2. 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If you want to scale the picture, hold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SHIFT-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key down while dragging the corners of the picture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Hint: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If you delete the picture and  insert a new one, the picture may lie in front of the text or graphic, if this happens, select the picture, right-click and choose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Send to Back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altLang="da-DK" sz="1100" b="1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Reset slide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1.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Click the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Home tab</a:t>
            </a:r>
            <a:endParaRPr kumimoji="0" lang="en-GB" altLang="da-DK" sz="1100" b="0" i="1" u="none" strike="sng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2. 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Click the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Reset 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menu to reset position, size and formatting of the slide placeholders to their default settings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altLang="da-DK" sz="1100" b="1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2201" y="2061397"/>
            <a:ext cx="337400" cy="321707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0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3603" y="1394527"/>
            <a:ext cx="262151" cy="2560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22201" y="4549105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96070" y="5276777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6"/>
          <a:srcRect l="36944" r="2272" b="69429"/>
          <a:stretch/>
        </p:blipFill>
        <p:spPr>
          <a:xfrm>
            <a:off x="2990297" y="5890245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68958" y="4562640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877598" y="2547655"/>
            <a:ext cx="359695" cy="335309"/>
          </a:xfrm>
          <a:prstGeom prst="rect">
            <a:avLst/>
          </a:prstGeom>
        </p:spPr>
      </p:pic>
      <p:pic>
        <p:nvPicPr>
          <p:cNvPr id="2050" name="Picture 2" descr="C:\Users\taw\AppData\Local\Temp\SNAGHTMLaf298051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42" y="4875669"/>
            <a:ext cx="1948802" cy="13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LD_Presentation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76056" y="3291196"/>
            <a:ext cx="495367" cy="31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035045" y="2875927"/>
            <a:ext cx="285788" cy="295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025884" y="2644352"/>
            <a:ext cx="285788" cy="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06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A9F1D-818C-492D-8052-E644F8D8612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384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4036252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99" b="1" i="0">
                <a:solidFill>
                  <a:schemeClr val="tx1"/>
                </a:solidFill>
                <a:latin typeface="VELUXforOffice"/>
                <a:cs typeface="VELUXforOffic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58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870" y="2105026"/>
            <a:ext cx="9521128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900" b="0" i="0"/>
            </a:lvl1pPr>
          </a:lstStyle>
          <a:p>
            <a:r>
              <a:rPr lang="en-GB" dirty="0"/>
              <a:t>Click to add Chapter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284984"/>
            <a:ext cx="9521128" cy="1113408"/>
          </a:xfrm>
        </p:spPr>
        <p:txBody>
          <a:bodyPr anchor="t" anchorCtr="0"/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chapter subtitle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938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noFill/>
        </p:spPr>
        <p:txBody>
          <a:bodyPr tIns="2628000" anchor="ctr" anchorCtr="0">
            <a:normAutofit/>
          </a:bodyPr>
          <a:lstStyle>
            <a:lvl1pPr marL="0" indent="0" algn="ctr">
              <a:buFontTx/>
              <a:buNone/>
              <a:defRPr sz="2100" baseline="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870" y="2105026"/>
            <a:ext cx="9521128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900" b="1" i="0"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43029" name="Rectangle 21" hidden="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8870" y="7004224"/>
            <a:ext cx="489281" cy="241200"/>
          </a:xfrm>
        </p:spPr>
        <p:txBody>
          <a:bodyPr/>
          <a:lstStyle>
            <a:lvl1pPr>
              <a:defRPr sz="100"/>
            </a:lvl1pPr>
          </a:lstStyle>
          <a:p>
            <a:fld id="{1A17C83B-5FE3-4737-A842-C0492A7A61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8776" y="360000"/>
            <a:ext cx="1188309" cy="403200"/>
          </a:xfrm>
          <a:blipFill>
            <a:blip r:embed="rId2"/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284984"/>
            <a:ext cx="9521128" cy="1113408"/>
          </a:xfrm>
        </p:spPr>
        <p:txBody>
          <a:bodyPr anchor="t" anchorCtr="0"/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FLD_Presenter_Place"/>
          <p:cNvSpPr>
            <a:spLocks noGrp="1"/>
          </p:cNvSpPr>
          <p:nvPr>
            <p:ph type="body" sz="quarter" idx="16" hasCustomPrompt="1"/>
          </p:nvPr>
        </p:nvSpPr>
        <p:spPr>
          <a:xfrm>
            <a:off x="358869" y="233293"/>
            <a:ext cx="9521129" cy="310731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500" i="0" cap="all" baseline="0"/>
            </a:lvl1pPr>
            <a:lvl2pPr marL="0" indent="0">
              <a:buFont typeface="Arial" panose="020B0604020202020204" pitchFamily="34" charset="0"/>
              <a:buNone/>
              <a:defRPr sz="1500" cap="all" baseline="0"/>
            </a:lvl2pPr>
            <a:lvl3pPr marL="0" indent="0">
              <a:buFont typeface="Arial" panose="020B0604020202020204" pitchFamily="34" charset="0"/>
              <a:buNone/>
              <a:defRPr sz="1500" cap="all" baseline="0"/>
            </a:lvl3pPr>
            <a:lvl4pPr marL="0" indent="0">
              <a:buFont typeface="Arial" panose="020B0604020202020204" pitchFamily="34" charset="0"/>
              <a:buNone/>
              <a:defRPr sz="1500" cap="all" baseline="0"/>
            </a:lvl4pPr>
            <a:lvl5pPr marL="0" indent="0">
              <a:buFont typeface="Arial" panose="020B0604020202020204" pitchFamily="34" charset="0"/>
              <a:buNone/>
              <a:defRPr sz="1500" cap="all" baseline="0"/>
            </a:lvl5pPr>
          </a:lstStyle>
          <a:p>
            <a:pPr lvl="0"/>
            <a:r>
              <a:rPr lang="en-GB" dirty="0"/>
              <a:t>Click to add Presenter / Place</a:t>
            </a:r>
          </a:p>
        </p:txBody>
      </p:sp>
      <p:sp>
        <p:nvSpPr>
          <p:cNvPr id="6" name="Date_DateCustomA"/>
          <p:cNvSpPr>
            <a:spLocks noGrp="1"/>
          </p:cNvSpPr>
          <p:nvPr>
            <p:ph type="body" sz="quarter" idx="17" hasCustomPrompt="1"/>
          </p:nvPr>
        </p:nvSpPr>
        <p:spPr>
          <a:xfrm>
            <a:off x="358869" y="581978"/>
            <a:ext cx="9521129" cy="263383"/>
          </a:xfrm>
        </p:spPr>
        <p:txBody>
          <a:bodyPr anchor="t" anchorCtr="0"/>
          <a:lstStyle>
            <a:lvl1pPr marL="0" indent="0">
              <a:buFont typeface="Arial" panose="020B0604020202020204" pitchFamily="34" charset="0"/>
              <a:buNone/>
              <a:defRPr sz="1500" i="0" cap="all" baseline="0"/>
            </a:lvl1pPr>
            <a:lvl2pPr marL="0" indent="0">
              <a:buFont typeface="Arial" panose="020B0604020202020204" pitchFamily="34" charset="0"/>
              <a:buNone/>
              <a:defRPr sz="1500"/>
            </a:lvl2pPr>
            <a:lvl3pPr marL="0" indent="0">
              <a:buFont typeface="Arial" panose="020B0604020202020204" pitchFamily="34" charset="0"/>
              <a:buNone/>
              <a:defRPr sz="1500"/>
            </a:lvl3pPr>
            <a:lvl4pPr marL="0" indent="0">
              <a:buFont typeface="Arial" panose="020B0604020202020204" pitchFamily="34" charset="0"/>
              <a:buNone/>
              <a:defRPr sz="1500"/>
            </a:lvl4pPr>
            <a:lvl5pPr marL="0" indent="0">
              <a:buFont typeface="Arial" panose="020B0604020202020204" pitchFamily="34" charset="0"/>
              <a:buNone/>
              <a:defRPr sz="1500"/>
            </a:lvl5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13" name="Date Placeholder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5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4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</p:spTree>
    <p:extLst>
      <p:ext uri="{BB962C8B-B14F-4D97-AF65-F5344CB8AC3E}">
        <p14:creationId xmlns:p14="http://schemas.microsoft.com/office/powerpoint/2010/main" val="2925990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upto 11 subjec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Agenda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5" hasCustomPrompt="1"/>
          </p:nvPr>
        </p:nvSpPr>
        <p:spPr>
          <a:xfrm>
            <a:off x="358870" y="1663699"/>
            <a:ext cx="9521128" cy="4545013"/>
          </a:xfrm>
        </p:spPr>
        <p:txBody>
          <a:bodyPr/>
          <a:lstStyle>
            <a:lvl1pPr>
              <a:defRPr sz="2400" baseline="0">
                <a:solidFill>
                  <a:srgbClr val="B0B0B0"/>
                </a:solidFill>
              </a:defRPr>
            </a:lvl1pPr>
            <a:lvl2pPr>
              <a:defRPr sz="2400">
                <a:solidFill>
                  <a:srgbClr val="B0B0B0"/>
                </a:solidFill>
              </a:defRPr>
            </a:lvl2pPr>
            <a:lvl3pPr>
              <a:defRPr sz="2000">
                <a:solidFill>
                  <a:srgbClr val="B0B0B0"/>
                </a:solidFill>
              </a:defRPr>
            </a:lvl3pPr>
            <a:lvl4pPr>
              <a:defRPr sz="1600">
                <a:solidFill>
                  <a:srgbClr val="B0B0B0"/>
                </a:solidFill>
              </a:defRPr>
            </a:lvl4pPr>
            <a:lvl5pPr>
              <a:defRPr sz="1400">
                <a:solidFill>
                  <a:srgbClr val="B0B0B0"/>
                </a:solidFill>
              </a:defRPr>
            </a:lvl5pPr>
          </a:lstStyle>
          <a:p>
            <a:pPr lvl="0"/>
            <a:r>
              <a:rPr lang="en-GB" dirty="0"/>
              <a:t>Click to table icon to insert a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-602489" y="5876384"/>
            <a:ext cx="540201" cy="322485"/>
          </a:xfrm>
          <a:prstGeom prst="rect">
            <a:avLst/>
          </a:prstGeom>
          <a:solidFill>
            <a:srgbClr val="B0B0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6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710529" y="5566650"/>
            <a:ext cx="648241" cy="309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6000"/>
              </a:lnSpc>
              <a:spcBef>
                <a:spcPts val="0"/>
              </a:spcBef>
            </a:pPr>
            <a:r>
              <a:rPr lang="en-GB" sz="600" dirty="0">
                <a:latin typeface="+mn-lt"/>
              </a:rPr>
              <a:t>Light grey, use eyedropper to</a:t>
            </a:r>
            <a:r>
              <a:rPr lang="en-GB" sz="600" baseline="0" dirty="0">
                <a:latin typeface="+mn-lt"/>
              </a:rPr>
              <a:t> change text colour</a:t>
            </a:r>
            <a:endParaRPr lang="en-GB" sz="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9736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870" y="2105026"/>
            <a:ext cx="9521128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900" b="0" i="0"/>
            </a:lvl1pPr>
          </a:lstStyle>
          <a:p>
            <a:r>
              <a:rPr lang="en-GB" dirty="0"/>
              <a:t>Click to add Chapter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284984"/>
            <a:ext cx="9521128" cy="1113408"/>
          </a:xfrm>
        </p:spPr>
        <p:txBody>
          <a:bodyPr anchor="t" anchorCtr="0"/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chapter subtitle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1699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2"/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1"/>
          </a:solidFill>
        </p:spPr>
        <p:txBody>
          <a:bodyPr tIns="2844000" anchor="ctr" anchorCtr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 sz="21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lang="en-GB" dirty="0"/>
              <a:t>Click here and insert media via ribbon Insert - Video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870" y="2105026"/>
            <a:ext cx="9521128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900" b="0" i="0"/>
            </a:lvl1pPr>
          </a:lstStyle>
          <a:p>
            <a:r>
              <a:rPr lang="en-GB" dirty="0"/>
              <a:t>Click to add Chapter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284984"/>
            <a:ext cx="9521128" cy="1113408"/>
          </a:xfrm>
        </p:spPr>
        <p:txBody>
          <a:bodyPr anchor="t" anchorCtr="0"/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chapter subtitle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8776" y="360000"/>
            <a:ext cx="1188309" cy="403200"/>
          </a:xfrm>
          <a:blipFill>
            <a:blip r:embed="rId2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0114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869" y="1663700"/>
            <a:ext cx="11476472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baseline="0"/>
            </a:lvl1pPr>
            <a:lvl2pPr marL="180000">
              <a:defRPr sz="2800"/>
            </a:lvl2pPr>
            <a:lvl3pPr marL="360000">
              <a:defRPr sz="2100"/>
            </a:lvl3pPr>
            <a:lvl4pPr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  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358870" y="316800"/>
            <a:ext cx="9508730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701271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4270454" y="1663700"/>
            <a:ext cx="7561088" cy="4541839"/>
          </a:xfrm>
        </p:spPr>
        <p:txBody>
          <a:bodyPr/>
          <a:lstStyle>
            <a:lvl1pPr>
              <a:defRPr sz="20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 dirty="0"/>
              <a:t>Insert picture, chart or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868" y="1663700"/>
            <a:ext cx="3666493" cy="45648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100"/>
            </a:lvl1pPr>
            <a:lvl2pPr marL="180000">
              <a:defRPr sz="2100" i="1"/>
            </a:lvl2pPr>
            <a:lvl3pPr marL="360000">
              <a:defRPr sz="1800" i="1"/>
            </a:lvl3pPr>
            <a:lvl4pPr marL="540000">
              <a:defRPr sz="1600" i="1"/>
            </a:lvl4pPr>
            <a:lvl5pPr>
              <a:defRPr sz="1400" i="1"/>
            </a:lvl5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08730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775526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360094" y="1663700"/>
            <a:ext cx="7561088" cy="4541838"/>
          </a:xfrm>
        </p:spPr>
        <p:txBody>
          <a:bodyPr/>
          <a:lstStyle>
            <a:lvl1pPr>
              <a:defRPr sz="20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 dirty="0"/>
              <a:t>Insert picture, chart or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183634" y="1663700"/>
            <a:ext cx="3666493" cy="45648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100"/>
            </a:lvl1pPr>
            <a:lvl2pPr marL="180000">
              <a:defRPr sz="2100" i="1"/>
            </a:lvl2pPr>
            <a:lvl3pPr marL="360000">
              <a:defRPr sz="1800" i="1"/>
            </a:lvl3pPr>
            <a:lvl4pPr marL="540000">
              <a:defRPr sz="1600" i="1"/>
            </a:lvl4pPr>
            <a:lvl5pPr>
              <a:defRPr sz="1400" i="1"/>
            </a:lvl5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07443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067763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868" y="1663700"/>
            <a:ext cx="3666494" cy="4564800"/>
          </a:xfrm>
        </p:spPr>
        <p:txBody>
          <a:bodyPr numCol="1" spcCol="237600"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100"/>
            </a:lvl1pPr>
            <a:lvl2pPr marL="180000">
              <a:defRPr sz="2100" i="1"/>
            </a:lvl2pPr>
            <a:lvl3pPr marL="360000">
              <a:defRPr sz="1800" i="1"/>
            </a:lvl3pPr>
            <a:lvl4pPr marL="540000">
              <a:defRPr sz="1600" i="1"/>
            </a:lvl4pPr>
            <a:lvl5pPr>
              <a:defRPr sz="1400" i="1"/>
            </a:lvl5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263548" y="1663700"/>
            <a:ext cx="3664905" cy="45648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9141618" y="1663701"/>
            <a:ext cx="2689923" cy="2224075"/>
          </a:xfrm>
        </p:spPr>
        <p:txBody>
          <a:bodyPr tIns="1008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9141616" y="3948588"/>
            <a:ext cx="2689926" cy="948851"/>
          </a:xfrm>
        </p:spPr>
        <p:txBody>
          <a:bodyPr anchor="t" anchorCtr="0"/>
          <a:lstStyle>
            <a:lvl1pPr marL="0" indent="0">
              <a:buFont typeface="Arial" panose="020B0604020202020204" pitchFamily="34" charset="0"/>
              <a:buNone/>
              <a:defRPr sz="1100" i="0" baseline="0"/>
            </a:lvl1pPr>
          </a:lstStyle>
          <a:p>
            <a:pPr lvl="0"/>
            <a:r>
              <a:rPr lang="en-GB" dirty="0"/>
              <a:t>Click to add caption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1212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894575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+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8870" y="1663700"/>
            <a:ext cx="6593016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90072" y="1663700"/>
            <a:ext cx="4641472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190074" y="4059513"/>
            <a:ext cx="2202435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9629106" y="4059513"/>
            <a:ext cx="2202438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0014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41529002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7501" y="1663699"/>
            <a:ext cx="6594385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90073" y="1663700"/>
            <a:ext cx="4641472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190073" y="4060800"/>
            <a:ext cx="4641471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0014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2009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2"/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1"/>
          </a:solidFill>
        </p:spPr>
        <p:txBody>
          <a:bodyPr tIns="2844000" anchor="ctr" anchorCtr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 sz="21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lang="en-GB" dirty="0"/>
              <a:t>Click here and insert media via ribbon Insert - Video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870" y="2105026"/>
            <a:ext cx="9521128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900" b="0" i="0"/>
            </a:lvl1pPr>
          </a:lstStyle>
          <a:p>
            <a:r>
              <a:rPr lang="en-GB" dirty="0"/>
              <a:t>Click to add Chapter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284984"/>
            <a:ext cx="9521128" cy="1113408"/>
          </a:xfrm>
        </p:spPr>
        <p:txBody>
          <a:bodyPr anchor="t" anchorCtr="0"/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chapter subtitle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8776" y="360000"/>
            <a:ext cx="1188309" cy="403200"/>
          </a:xfrm>
          <a:blipFill>
            <a:blip r:embed="rId2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2089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+1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7502" y="1663699"/>
            <a:ext cx="6594384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90073" y="1663700"/>
            <a:ext cx="2202436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629106" y="1663700"/>
            <a:ext cx="2202438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7190073" y="4059513"/>
            <a:ext cx="4641471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0014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3180221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238527" y="1663700"/>
            <a:ext cx="6593018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358869" y="1663700"/>
            <a:ext cx="4641472" cy="4541839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1213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609441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870" y="1663701"/>
            <a:ext cx="5623132" cy="4541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3" hasCustomPrompt="1"/>
          </p:nvPr>
        </p:nvSpPr>
        <p:spPr>
          <a:xfrm>
            <a:off x="6215093" y="1663701"/>
            <a:ext cx="5616451" cy="454183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358870" y="316800"/>
            <a:ext cx="9507443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530701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34356" y="1663699"/>
            <a:ext cx="8035727" cy="4545013"/>
          </a:xfrm>
        </p:spPr>
        <p:txBody>
          <a:bodyPr/>
          <a:lstStyle>
            <a:lvl1pPr>
              <a:defRPr/>
            </a:lvl1pPr>
            <a:lvl2pPr marL="180000" indent="-180000" algn="r">
              <a:buFont typeface="Arial" panose="020B0604020202020204" pitchFamily="34" charset="0"/>
              <a:buChar char="​"/>
              <a:defRPr sz="2000" b="0" i="0"/>
            </a:lvl2pPr>
          </a:lstStyle>
          <a:p>
            <a:pPr lvl="0"/>
            <a:r>
              <a:rPr lang="en-GB" dirty="0"/>
              <a:t>Click to add Quotation text, click ENTER and then TAB to insert name of source</a:t>
            </a:r>
          </a:p>
          <a:p>
            <a:pPr lvl="1"/>
            <a:r>
              <a:rPr lang="en-GB" dirty="0"/>
              <a:t>Second level</a:t>
            </a:r>
          </a:p>
        </p:txBody>
      </p:sp>
      <p:grpSp>
        <p:nvGrpSpPr>
          <p:cNvPr id="12" name="Quotation"/>
          <p:cNvGrpSpPr/>
          <p:nvPr userDrawn="1"/>
        </p:nvGrpSpPr>
        <p:grpSpPr>
          <a:xfrm>
            <a:off x="363104" y="1692322"/>
            <a:ext cx="1237312" cy="1052540"/>
            <a:chOff x="363009" y="1692322"/>
            <a:chExt cx="1236990" cy="1052540"/>
          </a:xfrm>
        </p:grpSpPr>
        <p:sp>
          <p:nvSpPr>
            <p:cNvPr id="9" name="Trapezoid 8"/>
            <p:cNvSpPr/>
            <p:nvPr userDrawn="1"/>
          </p:nvSpPr>
          <p:spPr bwMode="auto">
            <a:xfrm rot="10800000">
              <a:off x="363009" y="1692322"/>
              <a:ext cx="501555" cy="1044054"/>
            </a:xfrm>
            <a:prstGeom prst="trapezoid">
              <a:avLst/>
            </a:prstGeom>
            <a:solidFill>
              <a:srgbClr val="B0B0B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6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0" name="Trapezoid 9"/>
            <p:cNvSpPr/>
            <p:nvPr userDrawn="1"/>
          </p:nvSpPr>
          <p:spPr bwMode="auto">
            <a:xfrm rot="10800000">
              <a:off x="1098444" y="1700808"/>
              <a:ext cx="501555" cy="1044054"/>
            </a:xfrm>
            <a:prstGeom prst="trapezoid">
              <a:avLst/>
            </a:prstGeom>
            <a:solidFill>
              <a:srgbClr val="B0B0B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6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935262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-10800" y="-3600"/>
            <a:ext cx="12200400" cy="6865200"/>
          </a:xfrm>
        </p:spPr>
        <p:txBody>
          <a:bodyPr tIns="900000" anchor="ctr" anchorCtr="0">
            <a:normAutofit/>
          </a:bodyPr>
          <a:lstStyle>
            <a:lvl1pPr marL="0" indent="0" algn="ctr">
              <a:buFontTx/>
              <a:buNone/>
              <a:defRPr sz="2100"/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869" y="5596837"/>
            <a:ext cx="11472674" cy="739317"/>
          </a:xfrm>
        </p:spPr>
        <p:txBody>
          <a:bodyPr anchor="b" anchorCtr="0">
            <a:normAutofit/>
          </a:bodyPr>
          <a:lstStyle>
            <a:lvl1pPr>
              <a:defRPr sz="3900" b="0" i="1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8776" y="360000"/>
            <a:ext cx="1188309" cy="403200"/>
          </a:xfrm>
          <a:blipFill>
            <a:blip r:embed="rId2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624679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-10800" y="-3600"/>
            <a:ext cx="12200400" cy="6865200"/>
          </a:xfrm>
        </p:spPr>
        <p:txBody>
          <a:bodyPr tIns="900000" anchor="ctr" anchorCtr="0">
            <a:normAutofit/>
          </a:bodyPr>
          <a:lstStyle>
            <a:lvl1pPr marL="0" indent="0" algn="ctr">
              <a:buFontTx/>
              <a:buNone/>
              <a:defRPr sz="2100"/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8776" y="360000"/>
            <a:ext cx="1188309" cy="403200"/>
          </a:xfrm>
          <a:blipFill>
            <a:blip r:embed="rId2" r:link="rId3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250064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noFill/>
        </p:spPr>
        <p:txBody>
          <a:bodyPr lIns="6444000" tIns="0" anchor="ctr" anchorCtr="0">
            <a:normAutofit/>
          </a:bodyPr>
          <a:lstStyle>
            <a:lvl1pPr marL="0" indent="0" algn="l">
              <a:buFontTx/>
              <a:buNone/>
              <a:defRPr sz="21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8869" y="1663700"/>
            <a:ext cx="5618038" cy="4621750"/>
          </a:xfrm>
        </p:spPr>
        <p:txBody>
          <a:bodyPr/>
          <a:lstStyle>
            <a:lvl1pPr marL="0" indent="0">
              <a:buSzPct val="100000"/>
              <a:buFont typeface="Arial" panose="020B0604020202020204" pitchFamily="34" charset="0"/>
              <a:buChar char="​"/>
              <a:defRPr sz="3200"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_DateCustomA" hidden="1"/>
          <p:cNvSpPr>
            <a:spLocks noGrp="1"/>
          </p:cNvSpPr>
          <p:nvPr>
            <p:ph type="dt" sz="half" idx="26"/>
          </p:nvPr>
        </p:nvSpPr>
        <p:spPr>
          <a:xfrm>
            <a:off x="848152" y="6361200"/>
            <a:ext cx="2200643" cy="24086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8776" y="360000"/>
            <a:ext cx="1188309" cy="403200"/>
          </a:xfrm>
          <a:blipFill>
            <a:blip r:embed="rId2"/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623819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869" y="1203592"/>
            <a:ext cx="9521128" cy="714586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SzPct val="100000"/>
              <a:buFont typeface="Arial" panose="020B0604020202020204" pitchFamily="34" charset="0"/>
              <a:buChar char="​"/>
              <a:defRPr sz="2100" i="0"/>
            </a:lvl1pPr>
            <a:lvl2pPr marL="180000">
              <a:lnSpc>
                <a:spcPct val="100000"/>
              </a:lnSpc>
              <a:defRPr sz="2100"/>
            </a:lvl2pPr>
            <a:lvl3pPr marL="360000">
              <a:lnSpc>
                <a:spcPct val="100000"/>
              </a:lnSpc>
              <a:defRPr sz="1800"/>
            </a:lvl3pPr>
            <a:lvl4pPr marL="540000"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358870" y="2105026"/>
            <a:ext cx="3672956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358869" y="4269496"/>
            <a:ext cx="3672956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4263547" y="2105026"/>
            <a:ext cx="3672956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19" hasCustomPrompt="1"/>
          </p:nvPr>
        </p:nvSpPr>
        <p:spPr>
          <a:xfrm>
            <a:off x="4263549" y="4269496"/>
            <a:ext cx="3673678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4" name="Content Placeholder 7"/>
          <p:cNvSpPr>
            <a:spLocks noGrp="1"/>
          </p:cNvSpPr>
          <p:nvPr>
            <p:ph sz="quarter" idx="22" hasCustomPrompt="1"/>
          </p:nvPr>
        </p:nvSpPr>
        <p:spPr>
          <a:xfrm>
            <a:off x="8166640" y="2105026"/>
            <a:ext cx="3672956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5" name="Content Placeholder 8"/>
          <p:cNvSpPr>
            <a:spLocks noGrp="1"/>
          </p:cNvSpPr>
          <p:nvPr>
            <p:ph sz="quarter" idx="23" hasCustomPrompt="1"/>
          </p:nvPr>
        </p:nvSpPr>
        <p:spPr>
          <a:xfrm>
            <a:off x="8166642" y="4269496"/>
            <a:ext cx="3673678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58868" y="2105026"/>
            <a:ext cx="367295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58869" y="4269496"/>
            <a:ext cx="3672956" cy="387871"/>
          </a:xfrm>
        </p:spPr>
        <p:txBody>
          <a:bodyPr lIns="90000" tIns="90000" rIns="36000" anchor="t" anchorCtr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14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4263546" y="2105026"/>
            <a:ext cx="3673679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261960" y="4269496"/>
            <a:ext cx="367526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8165053" y="2105026"/>
            <a:ext cx="3674543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8166640" y="4269496"/>
            <a:ext cx="3673680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_DateCustomA" hidden="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800055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358774" y="2105025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358773" y="4270100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264176" y="2107764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4264175" y="4272839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8166547" y="2105025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8166546" y="4270100"/>
            <a:ext cx="3673049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869" y="1203592"/>
            <a:ext cx="9521128" cy="714586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SzPct val="100000"/>
              <a:buFont typeface="Arial" panose="020B0604020202020204" pitchFamily="34" charset="0"/>
              <a:buChar char="​"/>
              <a:defRPr sz="2100" i="0"/>
            </a:lvl1pPr>
            <a:lvl2pPr marL="180000">
              <a:lnSpc>
                <a:spcPct val="100000"/>
              </a:lnSpc>
              <a:defRPr sz="2100"/>
            </a:lvl2pPr>
            <a:lvl3pPr marL="360000">
              <a:lnSpc>
                <a:spcPct val="100000"/>
              </a:lnSpc>
              <a:defRPr sz="1800"/>
            </a:lvl3pPr>
            <a:lvl4pPr marL="540000"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58868" y="2105026"/>
            <a:ext cx="367295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58869" y="4269496"/>
            <a:ext cx="3672956" cy="387871"/>
          </a:xfrm>
        </p:spPr>
        <p:txBody>
          <a:bodyPr lIns="90000" tIns="90000" rIns="36000" anchor="t" anchorCtr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14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4263546" y="2105026"/>
            <a:ext cx="3673679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261960" y="4269496"/>
            <a:ext cx="367526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8165053" y="2105026"/>
            <a:ext cx="3674543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8166640" y="4269496"/>
            <a:ext cx="3673680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_DateCustomA" hidden="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5930392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869" y="1238251"/>
            <a:ext cx="5618038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58868" y="2968238"/>
            <a:ext cx="5618038" cy="1497013"/>
          </a:xfrm>
          <a:ln w="22225" cap="flat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8867" y="4713300"/>
            <a:ext cx="5618038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213506" y="1238251"/>
            <a:ext cx="5618038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213505" y="2968238"/>
            <a:ext cx="5618038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13504" y="4713300"/>
            <a:ext cx="5618038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6" name="Date_DateCustomA" hidden="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Arrow Connector 1"/>
          <p:cNvCxnSpPr>
            <a:stCxn id="8" idx="2"/>
            <a:endCxn id="9" idx="0"/>
          </p:cNvCxnSpPr>
          <p:nvPr userDrawn="1"/>
        </p:nvCxnSpPr>
        <p:spPr bwMode="auto">
          <a:xfrm flipH="1">
            <a:off x="3167887" y="2735263"/>
            <a:ext cx="1" cy="232974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19" name="Straight Arrow Connector 2"/>
          <p:cNvCxnSpPr>
            <a:stCxn id="9" idx="2"/>
            <a:endCxn id="10" idx="0"/>
          </p:cNvCxnSpPr>
          <p:nvPr userDrawn="1"/>
        </p:nvCxnSpPr>
        <p:spPr bwMode="auto">
          <a:xfrm flipH="1">
            <a:off x="3167886" y="4465251"/>
            <a:ext cx="1" cy="248049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21" name="Straight Arrow Connector 3"/>
          <p:cNvCxnSpPr>
            <a:stCxn id="10" idx="3"/>
            <a:endCxn id="16" idx="1"/>
          </p:cNvCxnSpPr>
          <p:nvPr userDrawn="1"/>
        </p:nvCxnSpPr>
        <p:spPr bwMode="auto">
          <a:xfrm>
            <a:off x="5976905" y="5461806"/>
            <a:ext cx="236599" cy="0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29" name="Straight Arrow Connector 4"/>
          <p:cNvCxnSpPr>
            <a:stCxn id="16" idx="0"/>
            <a:endCxn id="15" idx="2"/>
          </p:cNvCxnSpPr>
          <p:nvPr userDrawn="1"/>
        </p:nvCxnSpPr>
        <p:spPr bwMode="auto">
          <a:xfrm flipV="1">
            <a:off x="9022523" y="4465251"/>
            <a:ext cx="1" cy="248049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28" name="Straight Arrow Connector 5"/>
          <p:cNvCxnSpPr>
            <a:stCxn id="15" idx="0"/>
            <a:endCxn id="14" idx="2"/>
          </p:cNvCxnSpPr>
          <p:nvPr userDrawn="1"/>
        </p:nvCxnSpPr>
        <p:spPr bwMode="auto">
          <a:xfrm flipV="1">
            <a:off x="9022524" y="2735263"/>
            <a:ext cx="1" cy="232974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21128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44645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869" y="1663700"/>
            <a:ext cx="11476472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baseline="0"/>
            </a:lvl1pPr>
            <a:lvl2pPr marL="180000">
              <a:defRPr sz="2800"/>
            </a:lvl2pPr>
            <a:lvl3pPr marL="360000">
              <a:defRPr sz="2100"/>
            </a:lvl3pPr>
            <a:lvl4pPr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  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358870" y="316800"/>
            <a:ext cx="9508730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9706558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red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2" y="0"/>
            <a:ext cx="12192774" cy="6858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981" tIns="71981" rIns="71981" bIns="7198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7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r>
              <a:rPr lang="en-GB" dirty="0"/>
              <a:t>Velux company</a:t>
            </a:r>
          </a:p>
        </p:txBody>
      </p:sp>
      <p:pic>
        <p:nvPicPr>
          <p:cNvPr id="31" name="Picture Printeres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9" y="6268549"/>
            <a:ext cx="262868" cy="257842"/>
          </a:xfrm>
          <a:prstGeom prst="rect">
            <a:avLst/>
          </a:prstGeom>
        </p:spPr>
      </p:pic>
      <p:sp>
        <p:nvSpPr>
          <p:cNvPr id="40" name="Text Placeholder Printerest"/>
          <p:cNvSpPr>
            <a:spLocks noGrp="1"/>
          </p:cNvSpPr>
          <p:nvPr>
            <p:ph type="body" sz="quarter" idx="32" hasCustomPrompt="1"/>
          </p:nvPr>
        </p:nvSpPr>
        <p:spPr>
          <a:xfrm>
            <a:off x="9534723" y="6271470"/>
            <a:ext cx="2300360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pinterest.com/</a:t>
            </a:r>
            <a:r>
              <a:rPr lang="en-GB" sz="1400" b="0" i="0" cap="none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VELUXGroup</a:t>
            </a: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/</a:t>
            </a:r>
          </a:p>
        </p:txBody>
      </p:sp>
      <p:pic>
        <p:nvPicPr>
          <p:cNvPr id="18" name="Picture Linkedi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9" y="5891097"/>
            <a:ext cx="264000" cy="264000"/>
          </a:xfrm>
          <a:prstGeom prst="rect">
            <a:avLst/>
          </a:prstGeom>
        </p:spPr>
      </p:pic>
      <p:sp>
        <p:nvSpPr>
          <p:cNvPr id="39" name="Text Placeholder Linkedin"/>
          <p:cNvSpPr>
            <a:spLocks noGrp="1"/>
          </p:cNvSpPr>
          <p:nvPr>
            <p:ph type="body" sz="quarter" idx="31" hasCustomPrompt="1"/>
          </p:nvPr>
        </p:nvSpPr>
        <p:spPr>
          <a:xfrm>
            <a:off x="9534722" y="5894787"/>
            <a:ext cx="2303535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linkedin.com/company/VELUX</a:t>
            </a:r>
          </a:p>
        </p:txBody>
      </p:sp>
      <p:pic>
        <p:nvPicPr>
          <p:cNvPr id="20" name="Picture YouTube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9" y="5513643"/>
            <a:ext cx="264000" cy="264000"/>
          </a:xfrm>
          <a:prstGeom prst="rect">
            <a:avLst/>
          </a:prstGeom>
        </p:spPr>
      </p:pic>
      <p:sp>
        <p:nvSpPr>
          <p:cNvPr id="38" name="Text Placeholder YouTube"/>
          <p:cNvSpPr>
            <a:spLocks noGrp="1"/>
          </p:cNvSpPr>
          <p:nvPr>
            <p:ph type="body" sz="quarter" idx="30" hasCustomPrompt="1"/>
          </p:nvPr>
        </p:nvSpPr>
        <p:spPr>
          <a:xfrm>
            <a:off x="9534723" y="5518103"/>
            <a:ext cx="2300360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youtube.com/user/VELUX</a:t>
            </a:r>
          </a:p>
        </p:txBody>
      </p:sp>
      <p:pic>
        <p:nvPicPr>
          <p:cNvPr id="17" name="Picture Facebook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9" y="5136189"/>
            <a:ext cx="264000" cy="264000"/>
          </a:xfrm>
          <a:prstGeom prst="rect">
            <a:avLst/>
          </a:prstGeom>
        </p:spPr>
      </p:pic>
      <p:sp>
        <p:nvSpPr>
          <p:cNvPr id="37" name="Text Placeholder Facebook"/>
          <p:cNvSpPr>
            <a:spLocks noGrp="1"/>
          </p:cNvSpPr>
          <p:nvPr>
            <p:ph type="body" sz="quarter" idx="29" hasCustomPrompt="1"/>
          </p:nvPr>
        </p:nvSpPr>
        <p:spPr>
          <a:xfrm>
            <a:off x="9534723" y="5141419"/>
            <a:ext cx="2300360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facebook.com/VELUX</a:t>
            </a:r>
          </a:p>
        </p:txBody>
      </p:sp>
      <p:pic>
        <p:nvPicPr>
          <p:cNvPr id="19" name="Picture Twitter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9" y="4758735"/>
            <a:ext cx="264000" cy="264000"/>
          </a:xfrm>
          <a:prstGeom prst="rect">
            <a:avLst/>
          </a:prstGeom>
        </p:spPr>
      </p:pic>
      <p:sp>
        <p:nvSpPr>
          <p:cNvPr id="35" name="Text Placeholder Twitter"/>
          <p:cNvSpPr>
            <a:spLocks noGrp="1"/>
          </p:cNvSpPr>
          <p:nvPr>
            <p:ph type="body" sz="quarter" idx="28" hasCustomPrompt="1"/>
          </p:nvPr>
        </p:nvSpPr>
        <p:spPr>
          <a:xfrm>
            <a:off x="9534723" y="4764735"/>
            <a:ext cx="2300360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twitter.com/VELUX</a:t>
            </a:r>
          </a:p>
        </p:txBody>
      </p:sp>
      <p:sp>
        <p:nvSpPr>
          <p:cNvPr id="26" name="Text Placeholder name"/>
          <p:cNvSpPr>
            <a:spLocks noGrp="1"/>
          </p:cNvSpPr>
          <p:nvPr>
            <p:ph type="body" sz="quarter" idx="23" hasCustomPrompt="1"/>
          </p:nvPr>
        </p:nvSpPr>
        <p:spPr>
          <a:xfrm>
            <a:off x="366267" y="5595437"/>
            <a:ext cx="3503712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[a</a:t>
            </a:r>
            <a:r>
              <a:rPr lang="en-GB" dirty="0"/>
              <a:t>dd name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27" name="LAN_Contact"/>
          <p:cNvSpPr txBox="1"/>
          <p:nvPr userDrawn="1"/>
        </p:nvSpPr>
        <p:spPr>
          <a:xfrm>
            <a:off x="366268" y="5346525"/>
            <a:ext cx="18366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cap="all" baseline="0" dirty="0">
                <a:solidFill>
                  <a:schemeClr val="bg1"/>
                </a:solidFill>
                <a:latin typeface="+mj-lt"/>
              </a:rPr>
              <a:t>Contact info</a:t>
            </a:r>
          </a:p>
        </p:txBody>
      </p:sp>
      <p:sp>
        <p:nvSpPr>
          <p:cNvPr id="28" name="Text Placeholder email"/>
          <p:cNvSpPr>
            <a:spLocks noGrp="1"/>
          </p:cNvSpPr>
          <p:nvPr>
            <p:ph type="body" sz="quarter" idx="24" hasCustomPrompt="1"/>
          </p:nvPr>
        </p:nvSpPr>
        <p:spPr>
          <a:xfrm>
            <a:off x="366268" y="5831117"/>
            <a:ext cx="3503712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[a</a:t>
            </a:r>
            <a:r>
              <a:rPr lang="en-GB" dirty="0"/>
              <a:t>dd email@VELUX.com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29" name="Text Placeholder company"/>
          <p:cNvSpPr>
            <a:spLocks noGrp="1"/>
          </p:cNvSpPr>
          <p:nvPr>
            <p:ph type="body" sz="quarter" idx="25" hasCustomPrompt="1"/>
          </p:nvPr>
        </p:nvSpPr>
        <p:spPr>
          <a:xfrm>
            <a:off x="366268" y="6066797"/>
            <a:ext cx="3503712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[a</a:t>
            </a:r>
            <a:r>
              <a:rPr lang="en-GB" dirty="0"/>
              <a:t>dd VELUX company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30" name="Text Placeholder website"/>
          <p:cNvSpPr>
            <a:spLocks noGrp="1"/>
          </p:cNvSpPr>
          <p:nvPr>
            <p:ph type="body" sz="quarter" idx="26" hasCustomPrompt="1"/>
          </p:nvPr>
        </p:nvSpPr>
        <p:spPr>
          <a:xfrm>
            <a:off x="366268" y="6302475"/>
            <a:ext cx="3503712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[a</a:t>
            </a:r>
            <a:r>
              <a:rPr lang="en-GB" dirty="0"/>
              <a:t>dd VELUX website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36" name="LAN_Find"/>
          <p:cNvSpPr txBox="1"/>
          <p:nvPr userDrawn="1"/>
        </p:nvSpPr>
        <p:spPr>
          <a:xfrm>
            <a:off x="9171879" y="4449351"/>
            <a:ext cx="18366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find us here</a:t>
            </a:r>
          </a:p>
        </p:txBody>
      </p:sp>
      <p:pic>
        <p:nvPicPr>
          <p:cNvPr id="24" name="Logo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38" y="358776"/>
            <a:ext cx="118960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589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92775" cy="6858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 dirty="0"/>
              <a:t>Velux company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955" y="4450016"/>
            <a:ext cx="9521128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38" y="358776"/>
            <a:ext cx="118960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28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92775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 dirty="0"/>
              <a:t>Velux company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955" y="4449600"/>
            <a:ext cx="9521128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38" y="358776"/>
            <a:ext cx="118960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249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92775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 dirty="0"/>
              <a:t>Velux company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955" y="4449600"/>
            <a:ext cx="9521128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38" y="358776"/>
            <a:ext cx="118960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317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92775" cy="6858000"/>
          </a:xfrm>
          <a:prstGeom prst="rect">
            <a:avLst/>
          </a:prstGeom>
          <a:solidFill>
            <a:srgbClr val="B0B0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0B0B0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 dirty="0"/>
              <a:t>Velux company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955" y="4449600"/>
            <a:ext cx="9521128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38" y="358776"/>
            <a:ext cx="118960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93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A9F1D-818C-492D-8052-E644F8D8612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0014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436803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30FF1-E4C2-4104-B14B-6F8AA031F6C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/>
              <a:t>Velux company</a:t>
            </a:r>
          </a:p>
        </p:txBody>
      </p:sp>
    </p:spTree>
    <p:extLst>
      <p:ext uri="{BB962C8B-B14F-4D97-AF65-F5344CB8AC3E}">
        <p14:creationId xmlns:p14="http://schemas.microsoft.com/office/powerpoint/2010/main" val="10649687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4"/>
          <p:cNvSpPr>
            <a:spLocks/>
          </p:cNvSpPr>
          <p:nvPr userDrawn="1"/>
        </p:nvSpPr>
        <p:spPr bwMode="gray">
          <a:xfrm>
            <a:off x="359050" y="1073195"/>
            <a:ext cx="3159234" cy="523220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Fonts</a:t>
            </a:r>
            <a:r>
              <a:rPr lang="en-GB" sz="11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used in the template</a:t>
            </a: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is </a:t>
            </a:r>
            <a:r>
              <a:rPr lang="en-GB" sz="1100" b="1" i="1" cap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</a:t>
            </a:r>
            <a:r>
              <a:rPr lang="en-GB" sz="1100" b="1" i="1" cap="all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Bold CAPS </a:t>
            </a: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sz="1100" i="0" cap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</a:t>
            </a:r>
            <a:r>
              <a:rPr lang="en-GB" sz="1100" i="0" cap="all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Regular CAPS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body text is in Velux ForOffice Light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Recommended body text size:</a:t>
            </a:r>
            <a:r>
              <a:rPr lang="en-GB" sz="11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12-32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endParaRPr lang="en-GB" sz="1100" b="1" i="1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font type using the following commands: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0" i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Regular (default type)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Light: italic command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1" i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Bold: bold command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Black: bold + italic commands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 styles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to jump through levels. 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 to the next level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endParaRPr lang="en-GB" sz="1100" b="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 new slide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 from the "drop down" menu 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358869" y="365127"/>
            <a:ext cx="11266394" cy="614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199" b="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User guide – delete</a:t>
            </a:r>
            <a:r>
              <a:rPr lang="en-GB" sz="3199" b="0" i="1" baseline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before use</a:t>
            </a:r>
            <a:endParaRPr lang="en-GB" sz="3199" b="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8166641" y="1092231"/>
            <a:ext cx="3619473" cy="430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6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footer, slide number, date</a:t>
            </a:r>
          </a:p>
          <a:p>
            <a:pPr marL="0" marR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1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all the </a:t>
            </a:r>
            <a:br>
              <a:rPr lang="en-GB" sz="11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sz="11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corrections with you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en-GB" altLang="da-DK" sz="1100" i="1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Clickon</a:t>
            </a: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b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1100" b="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To view drawing 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1.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Click the </a:t>
            </a: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View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tab, set tick mark next to </a:t>
            </a: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GB" sz="1100" b="0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Hint: Alt + F9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for quick viewing of guides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GB" sz="1100" b="0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Manual guides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Make manual guides, right-click on the page choose 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Grid and Guides – Add xxx Guide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they will then 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appear on all 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your slides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1100" b="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263549" y="1073195"/>
            <a:ext cx="2567190" cy="445506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</a:t>
            </a:r>
            <a:b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icon and</a:t>
            </a:r>
            <a:r>
              <a:rPr lang="en-GB" sz="110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choose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1.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Click </a:t>
            </a: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Crop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to change size or focus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of the picture</a:t>
            </a:r>
            <a:endParaRPr kumimoji="0" lang="en-GB" sz="1100" b="0" i="1" u="none" strike="sng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2. 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If you want to scale the picture, hold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SHIFT-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key down while dragging the corners of the picture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Hint: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If you delete the picture and  insert a new one, the picture may lie in front of the text or graphic, if this happens, select the picture, right-click and choose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Send to Back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altLang="da-DK" sz="1100" b="1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Reset slide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1.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Click the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Home tab</a:t>
            </a:r>
            <a:endParaRPr kumimoji="0" lang="en-GB" altLang="da-DK" sz="1100" b="0" i="1" u="none" strike="sng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2. 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Click the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Reset 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menu to reset position, size and formatting of the slide placeholders to their default settings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altLang="da-DK" sz="1100" b="1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2201" y="2061397"/>
            <a:ext cx="337400" cy="321707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0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3603" y="1394527"/>
            <a:ext cx="262151" cy="2560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22201" y="4549105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96070" y="5276777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6"/>
          <a:srcRect l="36944" r="2272" b="69429"/>
          <a:stretch/>
        </p:blipFill>
        <p:spPr>
          <a:xfrm>
            <a:off x="2990297" y="5890245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68958" y="4562640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877598" y="2547655"/>
            <a:ext cx="359695" cy="335309"/>
          </a:xfrm>
          <a:prstGeom prst="rect">
            <a:avLst/>
          </a:prstGeom>
        </p:spPr>
      </p:pic>
      <p:pic>
        <p:nvPicPr>
          <p:cNvPr id="2050" name="Picture 2" descr="C:\Users\taw\AppData\Local\Temp\SNAGHTMLaf298051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42" y="4875669"/>
            <a:ext cx="1948802" cy="13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LD_Presentation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 dirty="0"/>
              <a:t>Velux company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76056" y="3291196"/>
            <a:ext cx="495367" cy="31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035045" y="2875927"/>
            <a:ext cx="285788" cy="295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025884" y="2644352"/>
            <a:ext cx="285788" cy="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49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20788"/>
            <a:ext cx="5524800" cy="51054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bmkPresentationTitleJournalAndAuthor10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90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198955" y="1220788"/>
            <a:ext cx="5524800" cy="51054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788834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20788"/>
            <a:ext cx="5524800" cy="51054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bmkPresentationTitleJournalAndAuthor10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90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198955" y="1220788"/>
            <a:ext cx="5524800" cy="51054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3194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4270454" y="1663700"/>
            <a:ext cx="7561088" cy="4541839"/>
          </a:xfrm>
        </p:spPr>
        <p:txBody>
          <a:bodyPr/>
          <a:lstStyle>
            <a:lvl1pPr>
              <a:defRPr sz="20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 dirty="0"/>
              <a:t>Insert picture, chart or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868" y="1663700"/>
            <a:ext cx="3666493" cy="45648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100"/>
            </a:lvl1pPr>
            <a:lvl2pPr marL="180000">
              <a:defRPr sz="2100" i="1"/>
            </a:lvl2pPr>
            <a:lvl3pPr marL="360000">
              <a:defRPr sz="1800" i="1"/>
            </a:lvl3pPr>
            <a:lvl4pPr marL="540000">
              <a:defRPr sz="1600" i="1"/>
            </a:lvl4pPr>
            <a:lvl5pPr>
              <a:defRPr sz="1400" i="1"/>
            </a:lvl5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08730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1511910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A9F1D-818C-492D-8052-E644F8D8612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bmkPresentationTitleJournalAndAuthor11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1234926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3551" y="2130426"/>
            <a:ext cx="11252200" cy="1470025"/>
          </a:xfrm>
        </p:spPr>
        <p:txBody>
          <a:bodyPr bIns="0"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3551" y="3886201"/>
            <a:ext cx="11252200" cy="2435225"/>
          </a:xfrm>
        </p:spPr>
        <p:txBody>
          <a:bodyPr lIns="0"/>
          <a:lstStyle>
            <a:lvl1pPr marL="0" indent="0">
              <a:buFontTx/>
              <a:buNone/>
              <a:defRPr/>
            </a:lvl1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99701" y="358776"/>
            <a:ext cx="1437217" cy="358775"/>
          </a:xfrm>
          <a:prstGeom prst="rect">
            <a:avLst/>
          </a:prstGeom>
          <a:noFill/>
        </p:spPr>
      </p:pic>
      <p:sp>
        <p:nvSpPr>
          <p:cNvPr id="43029" name="Rectangle 2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A17C83B-5FE3-4737-A842-C0492A7A61F7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bmkPresentationTitleJournalAndAuthor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9652085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bmkPresentationTitleJournalAndAuthor02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4252727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+1+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457203" y="1220788"/>
            <a:ext cx="6711949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bmkPresentationTitleJournalAndAuthor03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9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313085" y="1220788"/>
            <a:ext cx="4423832" cy="1195200"/>
          </a:xfrm>
        </p:spPr>
        <p:txBody>
          <a:bodyPr lIns="0"/>
          <a:lstStyle>
            <a:lvl1pPr marL="0" indent="0">
              <a:buFontTx/>
              <a:buNone/>
              <a:defRPr sz="1100"/>
            </a:lvl1pPr>
          </a:lstStyle>
          <a:p>
            <a:r>
              <a:rPr lang="en-GB" dirty="0"/>
              <a:t>Select placeholder and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313084" y="2527250"/>
            <a:ext cx="4423835" cy="2497188"/>
          </a:xfrm>
        </p:spPr>
        <p:txBody>
          <a:bodyPr lIns="0"/>
          <a:lstStyle>
            <a:lvl1pPr marL="0" indent="0">
              <a:buFontTx/>
              <a:buNone/>
              <a:defRPr sz="1100"/>
            </a:lvl1pPr>
          </a:lstStyle>
          <a:p>
            <a:r>
              <a:rPr lang="en-GB" dirty="0"/>
              <a:t>Select placeholder and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313086" y="5130988"/>
            <a:ext cx="2142065" cy="1195200"/>
          </a:xfrm>
        </p:spPr>
        <p:txBody>
          <a:bodyPr lIns="0"/>
          <a:lstStyle>
            <a:lvl1pPr marL="0" indent="0">
              <a:buFontTx/>
              <a:buNone/>
              <a:defRPr sz="1100"/>
            </a:lvl1pPr>
          </a:lstStyle>
          <a:p>
            <a:r>
              <a:rPr lang="en-GB" dirty="0"/>
              <a:t>Select placeholder and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9596967" y="5132388"/>
            <a:ext cx="2139951" cy="1193800"/>
          </a:xfrm>
        </p:spPr>
        <p:txBody>
          <a:bodyPr lIns="0"/>
          <a:lstStyle>
            <a:lvl1pPr marL="0" indent="0">
              <a:buFontTx/>
              <a:buNone/>
              <a:defRPr sz="1100"/>
            </a:lvl1pPr>
          </a:lstStyle>
          <a:p>
            <a:r>
              <a:rPr lang="en-GB" dirty="0"/>
              <a:t>Select placeholder and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0160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457203" y="1220788"/>
            <a:ext cx="6711949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bmkPresentationTitleJournalAndAuthor04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9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313085" y="1220788"/>
            <a:ext cx="4423832" cy="1193800"/>
          </a:xfrm>
        </p:spPr>
        <p:txBody>
          <a:bodyPr lIns="0"/>
          <a:lstStyle>
            <a:lvl1pPr marL="0" indent="0">
              <a:buFontTx/>
              <a:buNone/>
              <a:defRPr sz="1100"/>
            </a:lvl1pPr>
          </a:lstStyle>
          <a:p>
            <a:r>
              <a:rPr lang="en-GB" dirty="0"/>
              <a:t>Select placeholder and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313084" y="2528888"/>
            <a:ext cx="4423835" cy="1193800"/>
          </a:xfrm>
        </p:spPr>
        <p:txBody>
          <a:bodyPr lIns="0"/>
          <a:lstStyle>
            <a:lvl1pPr marL="0" indent="0">
              <a:buFontTx/>
              <a:buNone/>
              <a:defRPr sz="1100"/>
            </a:lvl1pPr>
          </a:lstStyle>
          <a:p>
            <a:r>
              <a:rPr lang="en-GB" dirty="0"/>
              <a:t>Select placeholder and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313084" y="3829052"/>
            <a:ext cx="4423835" cy="1195387"/>
          </a:xfrm>
        </p:spPr>
        <p:txBody>
          <a:bodyPr lIns="0"/>
          <a:lstStyle>
            <a:lvl1pPr marL="0" indent="0">
              <a:buFontTx/>
              <a:buNone/>
              <a:defRPr sz="1100"/>
            </a:lvl1pPr>
          </a:lstStyle>
          <a:p>
            <a:r>
              <a:rPr lang="en-GB" dirty="0"/>
              <a:t>Select placeholder and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313084" y="5130988"/>
            <a:ext cx="4423835" cy="1195200"/>
          </a:xfrm>
        </p:spPr>
        <p:txBody>
          <a:bodyPr lIns="0"/>
          <a:lstStyle>
            <a:lvl1pPr marL="0" indent="0">
              <a:buFontTx/>
              <a:buNone/>
              <a:defRPr sz="1100"/>
            </a:lvl1pPr>
          </a:lstStyle>
          <a:p>
            <a:r>
              <a:rPr lang="en-GB" dirty="0"/>
              <a:t>Select placeholder and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33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+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457202" y="1220788"/>
            <a:ext cx="6711949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bmkPresentationTitleJournalAndAuthor05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9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313085" y="1220788"/>
            <a:ext cx="4423832" cy="2505983"/>
          </a:xfrm>
        </p:spPr>
        <p:txBody>
          <a:bodyPr lIns="0"/>
          <a:lstStyle>
            <a:lvl1pPr marL="0" indent="0">
              <a:buFontTx/>
              <a:buNone/>
              <a:defRPr sz="1100"/>
            </a:lvl1pPr>
          </a:lstStyle>
          <a:p>
            <a:r>
              <a:rPr lang="en-GB" dirty="0"/>
              <a:t>Select placeholder and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313084" y="3823652"/>
            <a:ext cx="4423835" cy="1193627"/>
          </a:xfrm>
        </p:spPr>
        <p:txBody>
          <a:bodyPr lIns="0"/>
          <a:lstStyle>
            <a:lvl1pPr marL="0" indent="0">
              <a:buFontTx/>
              <a:buNone/>
              <a:defRPr sz="1100"/>
            </a:lvl1pPr>
          </a:lstStyle>
          <a:p>
            <a:r>
              <a:rPr lang="en-GB" dirty="0"/>
              <a:t>Select placeholder and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313085" y="5130988"/>
            <a:ext cx="4423833" cy="1195200"/>
          </a:xfrm>
        </p:spPr>
        <p:txBody>
          <a:bodyPr lIns="0"/>
          <a:lstStyle>
            <a:lvl1pPr marL="0" indent="0">
              <a:buFontTx/>
              <a:buNone/>
              <a:defRPr sz="1100"/>
            </a:lvl1pPr>
          </a:lstStyle>
          <a:p>
            <a:r>
              <a:rPr lang="en-GB" dirty="0"/>
              <a:t>Select placeholder and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485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+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457202" y="1220788"/>
            <a:ext cx="6711949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bmkPresentationTitleJournalAndAuthor06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900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313084" y="3823652"/>
            <a:ext cx="4423835" cy="2502537"/>
          </a:xfrm>
        </p:spPr>
        <p:txBody>
          <a:bodyPr lIns="0"/>
          <a:lstStyle>
            <a:lvl1pPr marL="0" indent="0">
              <a:buFontTx/>
              <a:buNone/>
              <a:defRPr sz="1100"/>
            </a:lvl1pPr>
          </a:lstStyle>
          <a:p>
            <a:r>
              <a:rPr lang="en-GB" dirty="0"/>
              <a:t>Select placeholder and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317318" y="1220788"/>
            <a:ext cx="4419599" cy="1195200"/>
          </a:xfrm>
        </p:spPr>
        <p:txBody>
          <a:bodyPr lIns="0"/>
          <a:lstStyle>
            <a:lvl1pPr marL="0" indent="0">
              <a:buFontTx/>
              <a:buNone/>
              <a:defRPr sz="1100"/>
            </a:lvl1pPr>
          </a:lstStyle>
          <a:p>
            <a:r>
              <a:rPr lang="en-GB" dirty="0"/>
              <a:t>Select placeholder and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313084" y="2527250"/>
            <a:ext cx="4423835" cy="1195200"/>
          </a:xfrm>
        </p:spPr>
        <p:txBody>
          <a:bodyPr lIns="0"/>
          <a:lstStyle>
            <a:lvl1pPr marL="0" indent="0">
              <a:buFontTx/>
              <a:buNone/>
              <a:defRPr sz="1100"/>
            </a:lvl1pPr>
          </a:lstStyle>
          <a:p>
            <a:r>
              <a:rPr lang="en-GB" dirty="0"/>
              <a:t>Select placeholder and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15471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220788"/>
            <a:ext cx="4423832" cy="5105400"/>
          </a:xfrm>
        </p:spPr>
        <p:txBody>
          <a:bodyPr lIns="0"/>
          <a:lstStyle>
            <a:lvl1pPr marL="0" indent="0">
              <a:buFontTx/>
              <a:buNone/>
              <a:defRPr sz="1100"/>
            </a:lvl1pPr>
          </a:lstStyle>
          <a:p>
            <a:r>
              <a:rPr lang="en-GB" dirty="0"/>
              <a:t>Select placeholder and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5029200" y="1220788"/>
            <a:ext cx="6707717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bmkPresentationTitleJournalAndAuthor08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0972477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20788"/>
            <a:ext cx="5524800" cy="51054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bmkPresentationTitleJournalAndAuthor10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90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198955" y="1220788"/>
            <a:ext cx="5524800" cy="51054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443920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A9F1D-818C-492D-8052-E644F8D8612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bmkPresentationTitleJournalAndAuthor11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582052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360094" y="1663700"/>
            <a:ext cx="7561088" cy="4541838"/>
          </a:xfrm>
        </p:spPr>
        <p:txBody>
          <a:bodyPr/>
          <a:lstStyle>
            <a:lvl1pPr>
              <a:defRPr sz="20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 dirty="0"/>
              <a:t>Insert picture, chart or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183634" y="1663700"/>
            <a:ext cx="3666493" cy="45648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100"/>
            </a:lvl1pPr>
            <a:lvl2pPr marL="180000">
              <a:defRPr sz="2100" i="1"/>
            </a:lvl2pPr>
            <a:lvl3pPr marL="360000">
              <a:defRPr sz="1800" i="1"/>
            </a:lvl3pPr>
            <a:lvl4pPr marL="540000">
              <a:defRPr sz="1600" i="1"/>
            </a:lvl4pPr>
            <a:lvl5pPr>
              <a:defRPr sz="1400" i="1"/>
            </a:lvl5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07443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0515122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30FF1-E4C2-4104-B14B-6F8AA031F6C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bmkPresentationTitleJournalAndAuthor12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8047203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ep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bmkPresentationTitleJournalAndAuthor04"/>
          <p:cNvSpPr txBox="1"/>
          <p:nvPr userDrawn="1"/>
        </p:nvSpPr>
        <p:spPr>
          <a:xfrm>
            <a:off x="463550" y="6446838"/>
            <a:ext cx="10528993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US" sz="9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VELUX blinds and shutters product knowledge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719667" y="765175"/>
            <a:ext cx="1344084" cy="431800"/>
          </a:xfrm>
        </p:spPr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Step #</a:t>
            </a:r>
          </a:p>
        </p:txBody>
      </p:sp>
    </p:spTree>
    <p:extLst>
      <p:ext uri="{BB962C8B-B14F-4D97-AF65-F5344CB8AC3E}">
        <p14:creationId xmlns:p14="http://schemas.microsoft.com/office/powerpoint/2010/main" val="117626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868" y="1663700"/>
            <a:ext cx="3666494" cy="4564800"/>
          </a:xfrm>
        </p:spPr>
        <p:txBody>
          <a:bodyPr numCol="1" spcCol="237600"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100"/>
            </a:lvl1pPr>
            <a:lvl2pPr marL="180000">
              <a:defRPr sz="2100" i="1"/>
            </a:lvl2pPr>
            <a:lvl3pPr marL="360000">
              <a:defRPr sz="1800" i="1"/>
            </a:lvl3pPr>
            <a:lvl4pPr marL="540000">
              <a:defRPr sz="1600" i="1"/>
            </a:lvl4pPr>
            <a:lvl5pPr>
              <a:defRPr sz="1400" i="1"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262400" y="1663700"/>
            <a:ext cx="3666053" cy="4564800"/>
          </a:xfr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9141618" y="1663701"/>
            <a:ext cx="2689923" cy="2224075"/>
          </a:xfrm>
        </p:spPr>
        <p:txBody>
          <a:bodyPr tIns="1008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9141616" y="3948588"/>
            <a:ext cx="2689926" cy="948851"/>
          </a:xfrm>
        </p:spPr>
        <p:txBody>
          <a:bodyPr anchor="t" anchorCtr="0"/>
          <a:lstStyle>
            <a:lvl1pPr marL="0" indent="0">
              <a:buFont typeface="Arial" panose="020B0604020202020204" pitchFamily="34" charset="0"/>
              <a:buNone/>
              <a:defRPr sz="1100" i="0" baseline="0"/>
            </a:lvl1pPr>
          </a:lstStyle>
          <a:p>
            <a:pPr lvl="0"/>
            <a:r>
              <a:rPr lang="en-GB" dirty="0"/>
              <a:t>Click to add caption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1212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44552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+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8870" y="1663700"/>
            <a:ext cx="6593016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90072" y="1663700"/>
            <a:ext cx="4641472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190074" y="4059513"/>
            <a:ext cx="2202435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9629106" y="4059513"/>
            <a:ext cx="2202438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870" y="316800"/>
            <a:ext cx="9510014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89998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1.emf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200" y="759600"/>
            <a:ext cx="9518400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63200"/>
            <a:ext cx="11469600" cy="456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49600" y="6361200"/>
            <a:ext cx="21996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baseline="0">
                <a:solidFill>
                  <a:srgbClr val="B0B0B0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3"/>
          </p:nvPr>
        </p:nvSpPr>
        <p:spPr>
          <a:xfrm>
            <a:off x="4262400" y="6361200"/>
            <a:ext cx="75672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cap="all" baseline="0">
                <a:solidFill>
                  <a:srgbClr val="B0B0B0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361200"/>
            <a:ext cx="4896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B0B0B0"/>
                </a:solidFill>
              </a:defRPr>
            </a:lvl1pPr>
          </a:lstStyle>
          <a:p>
            <a:fld id="{24C8C45C-947F-4981-8B3F-4F32E973C9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grpSp>
        <p:nvGrpSpPr>
          <p:cNvPr id="20" name="Grid x12" hidden="1"/>
          <p:cNvGrpSpPr/>
          <p:nvPr userDrawn="1"/>
        </p:nvGrpSpPr>
        <p:grpSpPr>
          <a:xfrm>
            <a:off x="0" y="0"/>
            <a:ext cx="12192000" cy="540000"/>
            <a:chOff x="0" y="0"/>
            <a:chExt cx="12192000" cy="540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54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1652000" y="0"/>
              <a:ext cx="54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301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242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3183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4124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065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006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947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888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829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9770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0711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2" name="Logo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5"/>
            <a:ext cx="118929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9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78" r:id="rId19"/>
    <p:sldLayoutId id="2147483675" r:id="rId20"/>
    <p:sldLayoutId id="2147483676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7" r:id="rId27"/>
    <p:sldLayoutId id="2147483680" r:id="rId28"/>
    <p:sldLayoutId id="2147483728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2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21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16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14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1400" i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14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1400" i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6215" userDrawn="1">
          <p15:clr>
            <a:srgbClr val="F26B43"/>
          </p15:clr>
        </p15:guide>
        <p15:guide id="3" orient="horz" pos="478" userDrawn="1">
          <p15:clr>
            <a:srgbClr val="F26B43"/>
          </p15:clr>
        </p15:guide>
        <p15:guide id="4" orient="horz" pos="766" userDrawn="1">
          <p15:clr>
            <a:srgbClr val="F26B43"/>
          </p15:clr>
        </p15:guide>
        <p15:guide id="5" pos="226" userDrawn="1">
          <p15:clr>
            <a:srgbClr val="F26B43"/>
          </p15:clr>
        </p15:guide>
        <p15:guide id="6" pos="7451" userDrawn="1">
          <p15:clr>
            <a:srgbClr val="F26B43"/>
          </p15:clr>
        </p15:guide>
        <p15:guide id="7" orient="horz" pos="1047" userDrawn="1">
          <p15:clr>
            <a:srgbClr val="F26B43"/>
          </p15:clr>
        </p15:guide>
        <p15:guide id="8" orient="horz" pos="392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200" y="759600"/>
            <a:ext cx="9518400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63200"/>
            <a:ext cx="11469600" cy="456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49600" y="6361200"/>
            <a:ext cx="21996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baseline="0">
                <a:solidFill>
                  <a:srgbClr val="B0B0B0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3"/>
          </p:nvPr>
        </p:nvSpPr>
        <p:spPr>
          <a:xfrm>
            <a:off x="4262400" y="6361200"/>
            <a:ext cx="75672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cap="all" baseline="0">
                <a:solidFill>
                  <a:srgbClr val="B0B0B0"/>
                </a:solidFill>
              </a:defRPr>
            </a:lvl1pPr>
          </a:lstStyle>
          <a:p>
            <a:r>
              <a:rPr lang="en-GB" noProof="0"/>
              <a:t>Velux company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361200"/>
            <a:ext cx="489600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B0B0B0"/>
                </a:solidFill>
              </a:defRPr>
            </a:lvl1pPr>
          </a:lstStyle>
          <a:p>
            <a:fld id="{24C8C45C-947F-4981-8B3F-4F32E973C9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grpSp>
        <p:nvGrpSpPr>
          <p:cNvPr id="20" name="Grid x12" hidden="1"/>
          <p:cNvGrpSpPr/>
          <p:nvPr userDrawn="1"/>
        </p:nvGrpSpPr>
        <p:grpSpPr>
          <a:xfrm>
            <a:off x="0" y="0"/>
            <a:ext cx="12192000" cy="540000"/>
            <a:chOff x="0" y="0"/>
            <a:chExt cx="12192000" cy="540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54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1652000" y="0"/>
              <a:ext cx="54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301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242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3183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4124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065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006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947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888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829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9770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0711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2" name="Logo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5"/>
            <a:ext cx="118929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0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2" r:id="rId29"/>
    <p:sldLayoutId id="2147483713" r:id="rId30"/>
    <p:sldLayoutId id="2147483715" r:id="rId3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4"/>
        </a:buBlip>
        <a:defRPr sz="2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4"/>
        </a:buBlip>
        <a:defRPr sz="21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4"/>
        </a:buBlip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4"/>
        </a:buBlip>
        <a:defRPr sz="16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4"/>
        </a:buBlip>
        <a:defRPr sz="14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4"/>
        </a:buBlip>
        <a:defRPr sz="1400" i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4"/>
        </a:buBlip>
        <a:defRPr sz="14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90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4"/>
        </a:buBlip>
        <a:defRPr sz="1400" i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6215">
          <p15:clr>
            <a:srgbClr val="F26B43"/>
          </p15:clr>
        </p15:guide>
        <p15:guide id="3" orient="horz" pos="478">
          <p15:clr>
            <a:srgbClr val="F26B43"/>
          </p15:clr>
        </p15:guide>
        <p15:guide id="4" orient="horz" pos="766">
          <p15:clr>
            <a:srgbClr val="F26B43"/>
          </p15:clr>
        </p15:guide>
        <p15:guide id="5" pos="226">
          <p15:clr>
            <a:srgbClr val="F26B43"/>
          </p15:clr>
        </p15:guide>
        <p15:guide id="6" pos="7451">
          <p15:clr>
            <a:srgbClr val="F26B43"/>
          </p15:clr>
        </p15:guide>
        <p15:guide id="7" orient="horz" pos="1047">
          <p15:clr>
            <a:srgbClr val="F26B43"/>
          </p15:clr>
        </p15:guide>
        <p15:guide id="8" orient="horz" pos="392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Rectangle 4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3552" y="6446838"/>
            <a:ext cx="1060417" cy="2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12/04/2010</a:t>
            </a:r>
          </a:p>
        </p:txBody>
      </p:sp>
      <p:sp>
        <p:nvSpPr>
          <p:cNvPr id="1070" name="Rectangle 4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59984" y="6446838"/>
            <a:ext cx="9423400" cy="2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Title/Department/Archive/Author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552" y="169864"/>
            <a:ext cx="937683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36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220788"/>
            <a:ext cx="1127971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71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17818" y="6446837"/>
            <a:ext cx="397933" cy="2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fld id="{10292E62-ABCD-4E1A-9CD4-1F4D24B7AC52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1081" name="Picture 5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299701" y="358776"/>
            <a:ext cx="1437217" cy="358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358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/>
  <p:txStyles>
    <p:titleStyle>
      <a:lvl1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FontTx/>
        <a:buBlip>
          <a:blip r:embed="rId14"/>
        </a:buBlip>
        <a:tabLst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69913" indent="-211138" algn="l" rtl="0" eaLnBrk="1" fontAlgn="base" hangingPunct="1">
        <a:spcBef>
          <a:spcPct val="20000"/>
        </a:spcBef>
        <a:spcAft>
          <a:spcPct val="0"/>
        </a:spcAft>
        <a:buSzPct val="80000"/>
        <a:buFontTx/>
        <a:buBlip>
          <a:blip r:embed="rId14"/>
        </a:buBlip>
        <a:tabLst/>
        <a:defRPr sz="1600">
          <a:solidFill>
            <a:schemeClr val="tx1"/>
          </a:solidFill>
          <a:latin typeface="+mn-lt"/>
        </a:defRPr>
      </a:lvl2pPr>
      <a:lvl3pPr marL="798513" indent="-211138" algn="l" rtl="0" eaLnBrk="1" fontAlgn="base" hangingPunct="1">
        <a:spcBef>
          <a:spcPct val="20000"/>
        </a:spcBef>
        <a:spcAft>
          <a:spcPct val="0"/>
        </a:spcAft>
        <a:buSzPct val="80000"/>
        <a:buFontTx/>
        <a:buBlip>
          <a:blip r:embed="rId14"/>
        </a:buBlip>
        <a:tabLst/>
        <a:defRPr sz="1400">
          <a:solidFill>
            <a:schemeClr val="tx1"/>
          </a:solidFill>
          <a:latin typeface="+mn-lt"/>
        </a:defRPr>
      </a:lvl3pPr>
      <a:lvl4pPr marL="1057275" indent="-239713" algn="l" rtl="0" eaLnBrk="1" fontAlgn="base" hangingPunct="1">
        <a:spcBef>
          <a:spcPct val="20000"/>
        </a:spcBef>
        <a:spcAft>
          <a:spcPct val="0"/>
        </a:spcAft>
        <a:buSzPct val="80000"/>
        <a:buFontTx/>
        <a:buBlip>
          <a:blip r:embed="rId14"/>
        </a:buBlip>
        <a:tabLst/>
        <a:defRPr sz="1200">
          <a:solidFill>
            <a:schemeClr val="tx1"/>
          </a:solidFill>
          <a:latin typeface="+mn-lt"/>
        </a:defRPr>
      </a:lvl4pPr>
      <a:lvl5pPr marL="1058400" indent="-241200" algn="l" rtl="0" eaLnBrk="1" fontAlgn="base" hangingPunct="1">
        <a:spcBef>
          <a:spcPct val="20000"/>
        </a:spcBef>
        <a:spcAft>
          <a:spcPct val="0"/>
        </a:spcAft>
        <a:buSzPct val="80000"/>
        <a:buFontTx/>
        <a:buBlip>
          <a:blip r:embed="rId14"/>
        </a:buBlip>
        <a:tabLst/>
        <a:defRPr sz="1200">
          <a:solidFill>
            <a:schemeClr val="tx1"/>
          </a:solidFill>
          <a:latin typeface="+mn-lt"/>
        </a:defRPr>
      </a:lvl5pPr>
      <a:lvl6pPr marL="17240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6pPr>
      <a:lvl7pPr marL="21812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7pPr>
      <a:lvl8pPr marL="26384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8pPr>
      <a:lvl9pPr marL="3095625" indent="-193675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tabLst>
          <a:tab pos="1274763" algn="l"/>
        </a:tabLst>
        <a:defRPr sz="16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64.jpg"/><Relationship Id="rId7" Type="http://schemas.openxmlformats.org/officeDocument/2006/relationships/image" Target="../media/image50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emf"/><Relationship Id="rId4" Type="http://schemas.openxmlformats.org/officeDocument/2006/relationships/image" Target="../media/image2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hyperlink" Target="https://twitter.com/VELUX" TargetMode="External"/><Relationship Id="rId7" Type="http://schemas.openxmlformats.org/officeDocument/2006/relationships/hyperlink" Target="https://www.pinterest.com/VELUXGroup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linkedin.com/company/VELUX" TargetMode="External"/><Relationship Id="rId5" Type="http://schemas.openxmlformats.org/officeDocument/2006/relationships/hyperlink" Target="https://www.youtube.com/user/VELUX" TargetMode="External"/><Relationship Id="rId4" Type="http://schemas.openxmlformats.org/officeDocument/2006/relationships/hyperlink" Target="http://www.facebook.com/velux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b" anchorCtr="0">
            <a:normAutofit/>
          </a:bodyPr>
          <a:lstStyle/>
          <a:p>
            <a:r>
              <a:rPr lang="cs-CZ" dirty="0"/>
              <a:t>Zateplování v praxi 2019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17C83B-5FE3-4737-A842-C0492A7A61F7}" type="slidenum">
              <a:rPr lang="en-GB" noProof="0" smtClean="0"/>
              <a:pPr/>
              <a:t>1</a:t>
            </a:fld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Správné napojení střešního okna v konstrukci střechy</a:t>
            </a:r>
            <a:endParaRPr lang="en-GB" dirty="0"/>
          </a:p>
        </p:txBody>
      </p:sp>
      <p:sp>
        <p:nvSpPr>
          <p:cNvPr id="11" name="FLD_Presenter_Place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Date_DateCustomA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505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9F1D-818C-492D-8052-E644F8D86124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600"/>
            <a:ext cx="5269808" cy="39523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61" y="764821"/>
            <a:ext cx="3374583" cy="5999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95" y="764821"/>
            <a:ext cx="3321754" cy="590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3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09904" y="1100885"/>
            <a:ext cx="9518649" cy="457200"/>
          </a:xfrm>
        </p:spPr>
        <p:txBody>
          <a:bodyPr/>
          <a:lstStyle/>
          <a:p>
            <a:r>
              <a:rPr lang="cs-CZ" sz="3800" cap="none" dirty="0"/>
              <a:t>Hydroizolační fólie BFX</a:t>
            </a:r>
            <a:endParaRPr lang="cs-CZ" sz="3800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989785" y="1290836"/>
            <a:ext cx="5976664" cy="11521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6000"/>
              </a:lnSpc>
            </a:pPr>
            <a:endParaRPr lang="cs-CZ" sz="2400" b="1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>
              <a:lnSpc>
                <a:spcPct val="106000"/>
              </a:lnSpc>
            </a:pPr>
            <a:r>
              <a:rPr lang="cs-CZ" sz="2400" b="1" dirty="0">
                <a:solidFill>
                  <a:srgbClr val="231F20"/>
                </a:solidFill>
                <a:latin typeface="+mj-lt"/>
                <a:cs typeface="VELUXforOffice"/>
              </a:rPr>
              <a:t>manžeta</a:t>
            </a:r>
            <a:r>
              <a:rPr lang="cs-CZ" sz="2400" b="1" dirty="0">
                <a:latin typeface="+mj-lt"/>
              </a:rPr>
              <a:t> z difuzního materiálu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017676" y="2216894"/>
            <a:ext cx="5123822" cy="4448008"/>
          </a:xfrm>
          <a:prstGeom prst="rect">
            <a:avLst/>
          </a:prstGeom>
        </p:spPr>
        <p:txBody>
          <a:bodyPr vert="horz" wrap="square" lIns="0" tIns="15871" rIns="0" bIns="0" rtlCol="0">
            <a:spAutoFit/>
          </a:bodyPr>
          <a:lstStyle/>
          <a:p>
            <a:pPr defTabSz="914126"/>
            <a:endParaRPr lang="cs-CZ" sz="2400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marL="342900" indent="-342900" defTabSz="91412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231F20"/>
                </a:solidFill>
                <a:latin typeface="VELUXforOffice"/>
                <a:cs typeface="VELUXforOffice"/>
              </a:rPr>
              <a:t>Prodyšná membrána minimalizuje riziko kondenzace</a:t>
            </a:r>
          </a:p>
          <a:p>
            <a:pPr marL="342900" indent="-342900" defTabSz="914126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marL="342900" indent="-342900" defTabSz="91412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231F20"/>
                </a:solidFill>
                <a:latin typeface="VELUXforOffice"/>
                <a:cs typeface="VELUXforOffice"/>
              </a:rPr>
              <a:t>Snadné připevnění pomocí pásku </a:t>
            </a:r>
          </a:p>
          <a:p>
            <a:pPr defTabSz="914126">
              <a:buClr>
                <a:schemeClr val="accent1"/>
              </a:buClr>
            </a:pPr>
            <a:r>
              <a:rPr lang="cs-CZ" sz="2400" dirty="0">
                <a:solidFill>
                  <a:srgbClr val="231F20"/>
                </a:solidFill>
                <a:latin typeface="VELUXforOffice"/>
                <a:cs typeface="VELUXforOffice"/>
              </a:rPr>
              <a:t>s lepidlem</a:t>
            </a:r>
          </a:p>
          <a:p>
            <a:pPr marL="342900" indent="-342900" defTabSz="914126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marL="342900" indent="-342900" defTabSz="91412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231F20"/>
                </a:solidFill>
                <a:latin typeface="VELUXforOffice"/>
                <a:cs typeface="VELUXforOffice"/>
              </a:rPr>
              <a:t>Lepší těsnost díky butylovým páskům a překrytím rohových spojů    </a:t>
            </a:r>
          </a:p>
          <a:p>
            <a:pPr marL="342900" indent="-342900" defTabSz="914126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marL="342900" indent="-342900" defTabSz="91412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231F20"/>
                </a:solidFill>
                <a:latin typeface="VELUXforOffice"/>
                <a:cs typeface="VELUXforOffice"/>
              </a:rPr>
              <a:t>Samonosný drenážní žlab </a:t>
            </a:r>
          </a:p>
          <a:p>
            <a:pPr defTabSz="914126"/>
            <a:endParaRPr lang="cs-CZ" sz="2400" dirty="0">
              <a:solidFill>
                <a:srgbClr val="231F20"/>
              </a:solidFill>
              <a:latin typeface="VELUXforOffice"/>
              <a:cs typeface="VELUXforOffic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798" y="1866900"/>
            <a:ext cx="561022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85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9F1D-818C-492D-8052-E644F8D86124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10046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41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FF1-E4C2-4104-B14B-6F8AA031F6CF}" type="slidenum">
              <a:rPr lang="en-GB" noProof="0" smtClean="0"/>
              <a:pPr/>
              <a:t>13</a:t>
            </a:fld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0" y="758825"/>
            <a:ext cx="9518650" cy="457200"/>
          </a:xfrm>
        </p:spPr>
        <p:txBody>
          <a:bodyPr/>
          <a:lstStyle/>
          <a:p>
            <a:r>
              <a:rPr lang="cs-CZ" dirty="0"/>
              <a:t>Nejčastější chyby realizace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-</a:t>
            </a:r>
            <a:r>
              <a:rPr lang="cs-CZ" sz="2000" dirty="0"/>
              <a:t>chybná instalace na rám okna</a:t>
            </a:r>
            <a:br>
              <a:rPr lang="cs-CZ" sz="2000" dirty="0"/>
            </a:br>
            <a:r>
              <a:rPr lang="cs-CZ" sz="2000" dirty="0"/>
              <a:t>-nesprávně instalovaný odtokový žlábek</a:t>
            </a:r>
            <a:br>
              <a:rPr lang="cs-CZ" sz="2000" dirty="0"/>
            </a:br>
            <a:r>
              <a:rPr lang="cs-CZ" sz="2000" dirty="0"/>
              <a:t>-proděravění fólie pří přechodu laťování/</a:t>
            </a:r>
            <a:r>
              <a:rPr lang="cs-CZ" sz="2000" dirty="0" err="1"/>
              <a:t>kontralatí</a:t>
            </a:r>
            <a:br>
              <a:rPr lang="cs-CZ" sz="2000" dirty="0"/>
            </a:br>
            <a:br>
              <a:rPr lang="cs-CZ" sz="2000" dirty="0"/>
            </a:br>
            <a:r>
              <a:rPr lang="cs-CZ" sz="2000" dirty="0">
                <a:solidFill>
                  <a:srgbClr val="FF0000"/>
                </a:solidFill>
              </a:rPr>
              <a:t>zatékání kondenzační vody do prostoru izolace</a:t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43768" y="1039800"/>
            <a:ext cx="3128963" cy="5562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668"/>
            <a:ext cx="5284500" cy="2972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42" y="3215023"/>
            <a:ext cx="6521513" cy="36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29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42"/>
          <p:cNvSpPr/>
          <p:nvPr/>
        </p:nvSpPr>
        <p:spPr>
          <a:xfrm>
            <a:off x="10719602" y="368006"/>
            <a:ext cx="1101438" cy="367569"/>
          </a:xfrm>
          <a:custGeom>
            <a:avLst/>
            <a:gdLst/>
            <a:ahLst/>
            <a:cxnLst/>
            <a:rect l="l" t="t" r="r" b="b"/>
            <a:pathLst>
              <a:path w="1101725" h="367665">
                <a:moveTo>
                  <a:pt x="0" y="367195"/>
                </a:moveTo>
                <a:lnTo>
                  <a:pt x="1101598" y="367195"/>
                </a:lnTo>
                <a:lnTo>
                  <a:pt x="1101598" y="0"/>
                </a:lnTo>
                <a:lnTo>
                  <a:pt x="0" y="0"/>
                </a:lnTo>
                <a:lnTo>
                  <a:pt x="0" y="36719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813639" y="454841"/>
            <a:ext cx="956695" cy="196164"/>
          </a:xfrm>
          <a:custGeom>
            <a:avLst/>
            <a:gdLst/>
            <a:ahLst/>
            <a:cxnLst/>
            <a:rect l="l" t="t" r="r" b="b"/>
            <a:pathLst>
              <a:path w="956945" h="196215">
                <a:moveTo>
                  <a:pt x="807808" y="0"/>
                </a:moveTo>
                <a:lnTo>
                  <a:pt x="723772" y="0"/>
                </a:lnTo>
                <a:lnTo>
                  <a:pt x="723772" y="32766"/>
                </a:lnTo>
                <a:lnTo>
                  <a:pt x="740409" y="32766"/>
                </a:lnTo>
                <a:lnTo>
                  <a:pt x="783856" y="94030"/>
                </a:lnTo>
                <a:lnTo>
                  <a:pt x="739889" y="160693"/>
                </a:lnTo>
                <a:lnTo>
                  <a:pt x="719607" y="160693"/>
                </a:lnTo>
                <a:lnTo>
                  <a:pt x="719607" y="193471"/>
                </a:lnTo>
                <a:lnTo>
                  <a:pt x="796226" y="193471"/>
                </a:lnTo>
                <a:lnTo>
                  <a:pt x="796226" y="162687"/>
                </a:lnTo>
                <a:lnTo>
                  <a:pt x="778052" y="162687"/>
                </a:lnTo>
                <a:lnTo>
                  <a:pt x="804913" y="122516"/>
                </a:lnTo>
                <a:lnTo>
                  <a:pt x="856059" y="122516"/>
                </a:lnTo>
                <a:lnTo>
                  <a:pt x="837298" y="96012"/>
                </a:lnTo>
                <a:lnTo>
                  <a:pt x="856763" y="66954"/>
                </a:lnTo>
                <a:lnTo>
                  <a:pt x="817283" y="66954"/>
                </a:lnTo>
                <a:lnTo>
                  <a:pt x="790689" y="30772"/>
                </a:lnTo>
                <a:lnTo>
                  <a:pt x="807808" y="30772"/>
                </a:lnTo>
                <a:lnTo>
                  <a:pt x="807808" y="0"/>
                </a:lnTo>
                <a:close/>
              </a:path>
              <a:path w="956945" h="196215">
                <a:moveTo>
                  <a:pt x="856059" y="122516"/>
                </a:moveTo>
                <a:lnTo>
                  <a:pt x="804913" y="122516"/>
                </a:lnTo>
                <a:lnTo>
                  <a:pt x="832548" y="162687"/>
                </a:lnTo>
                <a:lnTo>
                  <a:pt x="814387" y="162687"/>
                </a:lnTo>
                <a:lnTo>
                  <a:pt x="814387" y="193471"/>
                </a:lnTo>
                <a:lnTo>
                  <a:pt x="904659" y="193471"/>
                </a:lnTo>
                <a:lnTo>
                  <a:pt x="904659" y="160693"/>
                </a:lnTo>
                <a:lnTo>
                  <a:pt x="883081" y="160693"/>
                </a:lnTo>
                <a:lnTo>
                  <a:pt x="856059" y="122516"/>
                </a:lnTo>
                <a:close/>
              </a:path>
              <a:path w="956945" h="196215">
                <a:moveTo>
                  <a:pt x="926820" y="66624"/>
                </a:moveTo>
                <a:lnTo>
                  <a:pt x="896860" y="96012"/>
                </a:lnTo>
                <a:lnTo>
                  <a:pt x="896837" y="97345"/>
                </a:lnTo>
                <a:lnTo>
                  <a:pt x="899000" y="108682"/>
                </a:lnTo>
                <a:lnTo>
                  <a:pt x="905295" y="118224"/>
                </a:lnTo>
                <a:lnTo>
                  <a:pt x="914793" y="124546"/>
                </a:lnTo>
                <a:lnTo>
                  <a:pt x="926680" y="126834"/>
                </a:lnTo>
                <a:lnTo>
                  <a:pt x="938683" y="124546"/>
                </a:lnTo>
                <a:lnTo>
                  <a:pt x="943766" y="121196"/>
                </a:lnTo>
                <a:lnTo>
                  <a:pt x="926947" y="121196"/>
                </a:lnTo>
                <a:lnTo>
                  <a:pt x="917190" y="119328"/>
                </a:lnTo>
                <a:lnTo>
                  <a:pt x="909396" y="114173"/>
                </a:lnTo>
                <a:lnTo>
                  <a:pt x="904230" y="106397"/>
                </a:lnTo>
                <a:lnTo>
                  <a:pt x="902360" y="96672"/>
                </a:lnTo>
                <a:lnTo>
                  <a:pt x="904223" y="86993"/>
                </a:lnTo>
                <a:lnTo>
                  <a:pt x="909366" y="79259"/>
                </a:lnTo>
                <a:lnTo>
                  <a:pt x="917121" y="74132"/>
                </a:lnTo>
                <a:lnTo>
                  <a:pt x="926820" y="72275"/>
                </a:lnTo>
                <a:lnTo>
                  <a:pt x="943835" y="72275"/>
                </a:lnTo>
                <a:lnTo>
                  <a:pt x="938763" y="68914"/>
                </a:lnTo>
                <a:lnTo>
                  <a:pt x="926820" y="66624"/>
                </a:lnTo>
                <a:close/>
              </a:path>
              <a:path w="956945" h="196215">
                <a:moveTo>
                  <a:pt x="943835" y="72275"/>
                </a:moveTo>
                <a:lnTo>
                  <a:pt x="926820" y="72275"/>
                </a:lnTo>
                <a:lnTo>
                  <a:pt x="936523" y="74132"/>
                </a:lnTo>
                <a:lnTo>
                  <a:pt x="944273" y="79259"/>
                </a:lnTo>
                <a:lnTo>
                  <a:pt x="949409" y="86993"/>
                </a:lnTo>
                <a:lnTo>
                  <a:pt x="951141" y="96012"/>
                </a:lnTo>
                <a:lnTo>
                  <a:pt x="951256" y="96735"/>
                </a:lnTo>
                <a:lnTo>
                  <a:pt x="949420" y="106397"/>
                </a:lnTo>
                <a:lnTo>
                  <a:pt x="944313" y="114173"/>
                </a:lnTo>
                <a:lnTo>
                  <a:pt x="936603" y="119328"/>
                </a:lnTo>
                <a:lnTo>
                  <a:pt x="926947" y="121196"/>
                </a:lnTo>
                <a:lnTo>
                  <a:pt x="943766" y="121196"/>
                </a:lnTo>
                <a:lnTo>
                  <a:pt x="948274" y="118224"/>
                </a:lnTo>
                <a:lnTo>
                  <a:pt x="954630" y="108682"/>
                </a:lnTo>
                <a:lnTo>
                  <a:pt x="956814" y="97345"/>
                </a:lnTo>
                <a:lnTo>
                  <a:pt x="956793" y="96012"/>
                </a:lnTo>
                <a:lnTo>
                  <a:pt x="954640" y="84787"/>
                </a:lnTo>
                <a:lnTo>
                  <a:pt x="948310" y="75241"/>
                </a:lnTo>
                <a:lnTo>
                  <a:pt x="943835" y="72275"/>
                </a:lnTo>
                <a:close/>
              </a:path>
              <a:path w="956945" h="196215">
                <a:moveTo>
                  <a:pt x="934935" y="80086"/>
                </a:moveTo>
                <a:lnTo>
                  <a:pt x="916393" y="80086"/>
                </a:lnTo>
                <a:lnTo>
                  <a:pt x="916393" y="112623"/>
                </a:lnTo>
                <a:lnTo>
                  <a:pt x="922908" y="112623"/>
                </a:lnTo>
                <a:lnTo>
                  <a:pt x="922908" y="99415"/>
                </a:lnTo>
                <a:lnTo>
                  <a:pt x="932537" y="99415"/>
                </a:lnTo>
                <a:lnTo>
                  <a:pt x="932040" y="98640"/>
                </a:lnTo>
                <a:lnTo>
                  <a:pt x="936548" y="97345"/>
                </a:lnTo>
                <a:lnTo>
                  <a:pt x="938926" y="94437"/>
                </a:lnTo>
                <a:lnTo>
                  <a:pt x="922642" y="94437"/>
                </a:lnTo>
                <a:lnTo>
                  <a:pt x="922642" y="85064"/>
                </a:lnTo>
                <a:lnTo>
                  <a:pt x="939164" y="85064"/>
                </a:lnTo>
                <a:lnTo>
                  <a:pt x="939164" y="83604"/>
                </a:lnTo>
                <a:lnTo>
                  <a:pt x="934935" y="80086"/>
                </a:lnTo>
                <a:close/>
              </a:path>
              <a:path w="956945" h="196215">
                <a:moveTo>
                  <a:pt x="932537" y="99415"/>
                </a:moveTo>
                <a:lnTo>
                  <a:pt x="925677" y="99415"/>
                </a:lnTo>
                <a:lnTo>
                  <a:pt x="925677" y="99644"/>
                </a:lnTo>
                <a:lnTo>
                  <a:pt x="933830" y="112496"/>
                </a:lnTo>
                <a:lnTo>
                  <a:pt x="940536" y="112623"/>
                </a:lnTo>
                <a:lnTo>
                  <a:pt x="941019" y="112623"/>
                </a:lnTo>
                <a:lnTo>
                  <a:pt x="932537" y="99415"/>
                </a:lnTo>
                <a:close/>
              </a:path>
              <a:path w="956945" h="196215">
                <a:moveTo>
                  <a:pt x="939164" y="85064"/>
                </a:moveTo>
                <a:lnTo>
                  <a:pt x="930884" y="85064"/>
                </a:lnTo>
                <a:lnTo>
                  <a:pt x="932916" y="86728"/>
                </a:lnTo>
                <a:lnTo>
                  <a:pt x="932916" y="93624"/>
                </a:lnTo>
                <a:lnTo>
                  <a:pt x="929817" y="94437"/>
                </a:lnTo>
                <a:lnTo>
                  <a:pt x="938926" y="94437"/>
                </a:lnTo>
                <a:lnTo>
                  <a:pt x="939164" y="94145"/>
                </a:lnTo>
                <a:lnTo>
                  <a:pt x="939164" y="85064"/>
                </a:lnTo>
                <a:close/>
              </a:path>
              <a:path w="956945" h="196215">
                <a:moveTo>
                  <a:pt x="904659" y="0"/>
                </a:moveTo>
                <a:lnTo>
                  <a:pt x="825182" y="0"/>
                </a:lnTo>
                <a:lnTo>
                  <a:pt x="825182" y="30772"/>
                </a:lnTo>
                <a:lnTo>
                  <a:pt x="841501" y="30772"/>
                </a:lnTo>
                <a:lnTo>
                  <a:pt x="817283" y="66954"/>
                </a:lnTo>
                <a:lnTo>
                  <a:pt x="856763" y="66954"/>
                </a:lnTo>
                <a:lnTo>
                  <a:pt x="879665" y="32766"/>
                </a:lnTo>
                <a:lnTo>
                  <a:pt x="904659" y="32766"/>
                </a:lnTo>
                <a:lnTo>
                  <a:pt x="904659" y="0"/>
                </a:lnTo>
                <a:close/>
              </a:path>
              <a:path w="956945" h="196215">
                <a:moveTo>
                  <a:pt x="595579" y="32766"/>
                </a:moveTo>
                <a:lnTo>
                  <a:pt x="548982" y="32766"/>
                </a:lnTo>
                <a:lnTo>
                  <a:pt x="548982" y="133908"/>
                </a:lnTo>
                <a:lnTo>
                  <a:pt x="554924" y="163528"/>
                </a:lnTo>
                <a:lnTo>
                  <a:pt x="570779" y="182567"/>
                </a:lnTo>
                <a:lnTo>
                  <a:pt x="593592" y="192735"/>
                </a:lnTo>
                <a:lnTo>
                  <a:pt x="620407" y="195745"/>
                </a:lnTo>
                <a:lnTo>
                  <a:pt x="642692" y="193527"/>
                </a:lnTo>
                <a:lnTo>
                  <a:pt x="665591" y="185273"/>
                </a:lnTo>
                <a:lnTo>
                  <a:pt x="683465" y="168580"/>
                </a:lnTo>
                <a:lnTo>
                  <a:pt x="684936" y="162966"/>
                </a:lnTo>
                <a:lnTo>
                  <a:pt x="625195" y="162966"/>
                </a:lnTo>
                <a:lnTo>
                  <a:pt x="611813" y="160666"/>
                </a:lnTo>
                <a:lnTo>
                  <a:pt x="602605" y="154174"/>
                </a:lnTo>
                <a:lnTo>
                  <a:pt x="597288" y="144106"/>
                </a:lnTo>
                <a:lnTo>
                  <a:pt x="595682" y="131864"/>
                </a:lnTo>
                <a:lnTo>
                  <a:pt x="595579" y="32766"/>
                </a:lnTo>
                <a:close/>
              </a:path>
              <a:path w="956945" h="196215">
                <a:moveTo>
                  <a:pt x="529767" y="131864"/>
                </a:moveTo>
                <a:lnTo>
                  <a:pt x="494753" y="131864"/>
                </a:lnTo>
                <a:lnTo>
                  <a:pt x="494753" y="160693"/>
                </a:lnTo>
                <a:lnTo>
                  <a:pt x="377621" y="160693"/>
                </a:lnTo>
                <a:lnTo>
                  <a:pt x="377621" y="193471"/>
                </a:lnTo>
                <a:lnTo>
                  <a:pt x="529767" y="193471"/>
                </a:lnTo>
                <a:lnTo>
                  <a:pt x="529767" y="131864"/>
                </a:lnTo>
                <a:close/>
              </a:path>
              <a:path w="956945" h="196215">
                <a:moveTo>
                  <a:pt x="690676" y="32766"/>
                </a:moveTo>
                <a:lnTo>
                  <a:pt x="656628" y="32766"/>
                </a:lnTo>
                <a:lnTo>
                  <a:pt x="656628" y="132765"/>
                </a:lnTo>
                <a:lnTo>
                  <a:pt x="654161" y="146748"/>
                </a:lnTo>
                <a:lnTo>
                  <a:pt x="647431" y="156100"/>
                </a:lnTo>
                <a:lnTo>
                  <a:pt x="637441" y="161335"/>
                </a:lnTo>
                <a:lnTo>
                  <a:pt x="625195" y="162966"/>
                </a:lnTo>
                <a:lnTo>
                  <a:pt x="684936" y="162966"/>
                </a:lnTo>
                <a:lnTo>
                  <a:pt x="690676" y="141046"/>
                </a:lnTo>
                <a:lnTo>
                  <a:pt x="690676" y="32766"/>
                </a:lnTo>
                <a:close/>
              </a:path>
              <a:path w="956945" h="196215">
                <a:moveTo>
                  <a:pt x="449745" y="32766"/>
                </a:moveTo>
                <a:lnTo>
                  <a:pt x="403148" y="32766"/>
                </a:lnTo>
                <a:lnTo>
                  <a:pt x="403148" y="160693"/>
                </a:lnTo>
                <a:lnTo>
                  <a:pt x="449745" y="160693"/>
                </a:lnTo>
                <a:lnTo>
                  <a:pt x="449745" y="32766"/>
                </a:lnTo>
                <a:close/>
              </a:path>
              <a:path w="956945" h="196215">
                <a:moveTo>
                  <a:pt x="475805" y="0"/>
                </a:moveTo>
                <a:lnTo>
                  <a:pt x="377621" y="0"/>
                </a:lnTo>
                <a:lnTo>
                  <a:pt x="377621" y="32766"/>
                </a:lnTo>
                <a:lnTo>
                  <a:pt x="475805" y="32766"/>
                </a:lnTo>
                <a:lnTo>
                  <a:pt x="475805" y="0"/>
                </a:lnTo>
                <a:close/>
              </a:path>
              <a:path w="956945" h="196215">
                <a:moveTo>
                  <a:pt x="611111" y="0"/>
                </a:moveTo>
                <a:lnTo>
                  <a:pt x="527926" y="0"/>
                </a:lnTo>
                <a:lnTo>
                  <a:pt x="527926" y="32766"/>
                </a:lnTo>
                <a:lnTo>
                  <a:pt x="611111" y="32766"/>
                </a:lnTo>
                <a:lnTo>
                  <a:pt x="611111" y="0"/>
                </a:lnTo>
                <a:close/>
              </a:path>
              <a:path w="956945" h="196215">
                <a:moveTo>
                  <a:pt x="708431" y="0"/>
                </a:moveTo>
                <a:lnTo>
                  <a:pt x="640778" y="0"/>
                </a:lnTo>
                <a:lnTo>
                  <a:pt x="640778" y="32766"/>
                </a:lnTo>
                <a:lnTo>
                  <a:pt x="708431" y="32766"/>
                </a:lnTo>
                <a:lnTo>
                  <a:pt x="708431" y="0"/>
                </a:lnTo>
                <a:close/>
              </a:path>
              <a:path w="956945" h="196215">
                <a:moveTo>
                  <a:pt x="67906" y="32766"/>
                </a:moveTo>
                <a:lnTo>
                  <a:pt x="21056" y="32766"/>
                </a:lnTo>
                <a:lnTo>
                  <a:pt x="74294" y="193522"/>
                </a:lnTo>
                <a:lnTo>
                  <a:pt x="116230" y="193522"/>
                </a:lnTo>
                <a:lnTo>
                  <a:pt x="136301" y="130746"/>
                </a:lnTo>
                <a:lnTo>
                  <a:pt x="97650" y="130746"/>
                </a:lnTo>
                <a:lnTo>
                  <a:pt x="67906" y="32766"/>
                </a:lnTo>
                <a:close/>
              </a:path>
              <a:path w="956945" h="196215">
                <a:moveTo>
                  <a:pt x="167627" y="32766"/>
                </a:moveTo>
                <a:lnTo>
                  <a:pt x="130390" y="32766"/>
                </a:lnTo>
                <a:lnTo>
                  <a:pt x="98170" y="130746"/>
                </a:lnTo>
                <a:lnTo>
                  <a:pt x="136301" y="130746"/>
                </a:lnTo>
                <a:lnTo>
                  <a:pt x="167627" y="32766"/>
                </a:lnTo>
                <a:close/>
              </a:path>
              <a:path w="956945" h="196215">
                <a:moveTo>
                  <a:pt x="88442" y="0"/>
                </a:moveTo>
                <a:lnTo>
                  <a:pt x="0" y="0"/>
                </a:lnTo>
                <a:lnTo>
                  <a:pt x="0" y="32766"/>
                </a:lnTo>
                <a:lnTo>
                  <a:pt x="88442" y="32766"/>
                </a:lnTo>
                <a:lnTo>
                  <a:pt x="88442" y="0"/>
                </a:lnTo>
                <a:close/>
              </a:path>
              <a:path w="956945" h="196215">
                <a:moveTo>
                  <a:pt x="184823" y="0"/>
                </a:moveTo>
                <a:lnTo>
                  <a:pt x="110642" y="0"/>
                </a:lnTo>
                <a:lnTo>
                  <a:pt x="110642" y="32766"/>
                </a:lnTo>
                <a:lnTo>
                  <a:pt x="184823" y="32766"/>
                </a:lnTo>
                <a:lnTo>
                  <a:pt x="184823" y="0"/>
                </a:lnTo>
                <a:close/>
              </a:path>
              <a:path w="956945" h="196215">
                <a:moveTo>
                  <a:pt x="355638" y="131914"/>
                </a:moveTo>
                <a:lnTo>
                  <a:pt x="321678" y="131914"/>
                </a:lnTo>
                <a:lnTo>
                  <a:pt x="321678" y="160693"/>
                </a:lnTo>
                <a:lnTo>
                  <a:pt x="198500" y="160693"/>
                </a:lnTo>
                <a:lnTo>
                  <a:pt x="198500" y="193471"/>
                </a:lnTo>
                <a:lnTo>
                  <a:pt x="355638" y="193471"/>
                </a:lnTo>
                <a:lnTo>
                  <a:pt x="355638" y="131914"/>
                </a:lnTo>
                <a:close/>
              </a:path>
              <a:path w="956945" h="196215">
                <a:moveTo>
                  <a:pt x="266141" y="32766"/>
                </a:moveTo>
                <a:lnTo>
                  <a:pt x="219557" y="32766"/>
                </a:lnTo>
                <a:lnTo>
                  <a:pt x="219557" y="160693"/>
                </a:lnTo>
                <a:lnTo>
                  <a:pt x="266141" y="160693"/>
                </a:lnTo>
                <a:lnTo>
                  <a:pt x="266141" y="109969"/>
                </a:lnTo>
                <a:lnTo>
                  <a:pt x="310895" y="109969"/>
                </a:lnTo>
                <a:lnTo>
                  <a:pt x="310895" y="77216"/>
                </a:lnTo>
                <a:lnTo>
                  <a:pt x="266141" y="77216"/>
                </a:lnTo>
                <a:lnTo>
                  <a:pt x="266141" y="32766"/>
                </a:lnTo>
                <a:close/>
              </a:path>
              <a:path w="956945" h="196215">
                <a:moveTo>
                  <a:pt x="355638" y="0"/>
                </a:moveTo>
                <a:lnTo>
                  <a:pt x="200151" y="0"/>
                </a:lnTo>
                <a:lnTo>
                  <a:pt x="200151" y="32766"/>
                </a:lnTo>
                <a:lnTo>
                  <a:pt x="321678" y="32766"/>
                </a:lnTo>
                <a:lnTo>
                  <a:pt x="321678" y="61264"/>
                </a:lnTo>
                <a:lnTo>
                  <a:pt x="355638" y="61264"/>
                </a:lnTo>
                <a:lnTo>
                  <a:pt x="3556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4">
            <a:extLst>
              <a:ext uri="{FF2B5EF4-FFF2-40B4-BE49-F238E27FC236}">
                <a16:creationId xmlns:a16="http://schemas.microsoft.com/office/drawing/2014/main" id="{DE233D30-0022-4FBB-9619-1F707AD39AB5}"/>
              </a:ext>
            </a:extLst>
          </p:cNvPr>
          <p:cNvSpPr txBox="1"/>
          <p:nvPr/>
        </p:nvSpPr>
        <p:spPr>
          <a:xfrm>
            <a:off x="1104598" y="78258"/>
            <a:ext cx="4077240" cy="579495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spc="-10" dirty="0">
                <a:solidFill>
                  <a:srgbClr val="231F20"/>
                </a:solidFill>
                <a:latin typeface="VELUXforOffice"/>
                <a:cs typeface="VELUXforOffice"/>
              </a:rPr>
              <a:t>VELUX </a:t>
            </a:r>
            <a:r>
              <a:rPr sz="1799" spc="-20" dirty="0">
                <a:solidFill>
                  <a:srgbClr val="231F20"/>
                </a:solidFill>
                <a:latin typeface="VELUXforOffice"/>
                <a:cs typeface="VELUXforOffice"/>
              </a:rPr>
              <a:t>SYSTÉM</a:t>
            </a:r>
            <a:endParaRPr lang="cs-CZ" sz="1799" spc="-20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marL="12696" defTabSz="914126">
              <a:spcBef>
                <a:spcPts val="100"/>
              </a:spcBef>
            </a:pPr>
            <a:r>
              <a:rPr lang="cs-CZ" sz="1799" spc="-10" dirty="0">
                <a:solidFill>
                  <a:srgbClr val="231F20"/>
                </a:solidFill>
                <a:latin typeface="VELUXforOffice"/>
                <a:cs typeface="VELUXforOffice"/>
              </a:rPr>
              <a:t>MONTÁŽNÍ DOPLŇKY</a:t>
            </a:r>
            <a:endParaRPr sz="17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62" name="object 5">
            <a:extLst>
              <a:ext uri="{FF2B5EF4-FFF2-40B4-BE49-F238E27FC236}">
                <a16:creationId xmlns:a16="http://schemas.microsoft.com/office/drawing/2014/main" id="{EE55FC68-E921-461A-8373-ABDEBF5245B3}"/>
              </a:ext>
            </a:extLst>
          </p:cNvPr>
          <p:cNvSpPr txBox="1"/>
          <p:nvPr/>
        </p:nvSpPr>
        <p:spPr>
          <a:xfrm>
            <a:off x="423317" y="-232269"/>
            <a:ext cx="586587" cy="1221165"/>
          </a:xfrm>
          <a:prstGeom prst="rect">
            <a:avLst/>
          </a:prstGeom>
        </p:spPr>
        <p:txBody>
          <a:bodyPr vert="horz" wrap="square" lIns="0" tIns="13332" rIns="0" bIns="0" rtlCol="0">
            <a:spAutoFit/>
          </a:bodyPr>
          <a:lstStyle/>
          <a:p>
            <a:pPr marL="12696" defTabSz="914126">
              <a:spcBef>
                <a:spcPts val="105"/>
              </a:spcBef>
            </a:pPr>
            <a:r>
              <a:rPr lang="cs-CZ" sz="7848" b="1" dirty="0">
                <a:solidFill>
                  <a:srgbClr val="FFFFFF"/>
                </a:solidFill>
                <a:latin typeface="VELUXforOffice"/>
                <a:cs typeface="VELUXforOffice"/>
              </a:rPr>
              <a:t>4</a:t>
            </a:r>
            <a:endParaRPr sz="7848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A77D681-7276-41E5-9CA3-28262C08C6DF}"/>
              </a:ext>
            </a:extLst>
          </p:cNvPr>
          <p:cNvSpPr txBox="1"/>
          <p:nvPr/>
        </p:nvSpPr>
        <p:spPr>
          <a:xfrm>
            <a:off x="1104600" y="952451"/>
            <a:ext cx="2274612" cy="619599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3899" b="1" spc="-65" dirty="0" err="1">
                <a:solidFill>
                  <a:srgbClr val="231F20"/>
                </a:solidFill>
                <a:latin typeface="VELUXforOffice"/>
                <a:cs typeface="VELUXforOffice"/>
              </a:rPr>
              <a:t>L</a:t>
            </a:r>
            <a:r>
              <a:rPr sz="3899" b="1" dirty="0" err="1">
                <a:solidFill>
                  <a:srgbClr val="231F20"/>
                </a:solidFill>
                <a:latin typeface="VELUXforOffice"/>
                <a:cs typeface="VELUXforOffice"/>
              </a:rPr>
              <a:t>em</a:t>
            </a:r>
            <a:r>
              <a:rPr lang="cs-CZ" sz="3899" b="1" spc="-55" dirty="0">
                <a:solidFill>
                  <a:srgbClr val="231F20"/>
                </a:solidFill>
                <a:latin typeface="VELUXforOffice"/>
                <a:cs typeface="VELUXforOffice"/>
              </a:rPr>
              <a:t>ování</a:t>
            </a:r>
            <a:endParaRPr sz="38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85007CE6-1040-4406-B7FF-53518E06C56D}"/>
              </a:ext>
            </a:extLst>
          </p:cNvPr>
          <p:cNvSpPr txBox="1"/>
          <p:nvPr/>
        </p:nvSpPr>
        <p:spPr>
          <a:xfrm>
            <a:off x="4968534" y="1657893"/>
            <a:ext cx="6672082" cy="1133256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>
            <a:defPPr>
              <a:defRPr lang="en-US"/>
            </a:defPPr>
            <a:lvl1pPr marL="12696" defTabSz="914126" eaLnBrk="1" fontAlgn="auto" hangingPunct="1">
              <a:spcBef>
                <a:spcPts val="100"/>
              </a:spcBef>
              <a:spcAft>
                <a:spcPts val="0"/>
              </a:spcAft>
              <a:defRPr sz="2399" b="1" spc="-15">
                <a:solidFill>
                  <a:srgbClr val="231F20"/>
                </a:solidFill>
                <a:latin typeface="VELUXforOffice"/>
                <a:cs typeface="VELUXforOffice"/>
              </a:defRPr>
            </a:lvl1pPr>
          </a:lstStyle>
          <a:p>
            <a:pPr marL="355596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b="0" dirty="0"/>
              <a:t>Základní funkcí je odvod vody od střešního okna.</a:t>
            </a:r>
          </a:p>
          <a:p>
            <a:pPr marL="355596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b="0" dirty="0"/>
              <a:t>Ř</a:t>
            </a:r>
            <a:r>
              <a:rPr b="0" dirty="0" err="1"/>
              <a:t>ešen</a:t>
            </a:r>
            <a:r>
              <a:rPr lang="cs-CZ" b="0" dirty="0"/>
              <a:t>í</a:t>
            </a:r>
            <a:r>
              <a:rPr b="0" dirty="0"/>
              <a:t> </a:t>
            </a:r>
            <a:r>
              <a:rPr b="0" dirty="0" err="1"/>
              <a:t>pr</a:t>
            </a:r>
            <a:r>
              <a:rPr lang="cs-CZ" b="0" dirty="0"/>
              <a:t>o</a:t>
            </a:r>
            <a:r>
              <a:rPr b="0" dirty="0"/>
              <a:t> </a:t>
            </a:r>
            <a:r>
              <a:rPr b="0" dirty="0" err="1"/>
              <a:t>kaž</a:t>
            </a:r>
            <a:r>
              <a:rPr lang="cs-CZ" b="0" dirty="0" err="1"/>
              <a:t>dou</a:t>
            </a:r>
            <a:r>
              <a:rPr b="0" dirty="0"/>
              <a:t> </a:t>
            </a:r>
            <a:r>
              <a:rPr b="0" dirty="0" err="1"/>
              <a:t>st</a:t>
            </a:r>
            <a:r>
              <a:rPr lang="cs-CZ" b="0" dirty="0"/>
              <a:t>ř</a:t>
            </a:r>
            <a:r>
              <a:rPr b="0" dirty="0" err="1"/>
              <a:t>eš</a:t>
            </a:r>
            <a:r>
              <a:rPr lang="cs-CZ" b="0" dirty="0"/>
              <a:t>í</a:t>
            </a:r>
            <a:r>
              <a:rPr b="0" dirty="0"/>
              <a:t> </a:t>
            </a:r>
            <a:r>
              <a:rPr b="0" dirty="0" err="1"/>
              <a:t>krytinu</a:t>
            </a:r>
            <a:r>
              <a:rPr lang="cs-CZ" b="0" dirty="0"/>
              <a:t> a standardní či zapuštěnou úroveň montáže</a:t>
            </a:r>
            <a:endParaRPr b="0" dirty="0"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D268593A-F8FB-48FA-9832-AE511AFBFB71}"/>
              </a:ext>
            </a:extLst>
          </p:cNvPr>
          <p:cNvSpPr txBox="1"/>
          <p:nvPr/>
        </p:nvSpPr>
        <p:spPr>
          <a:xfrm>
            <a:off x="4962998" y="4539620"/>
            <a:ext cx="3797298" cy="382025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355596" indent="-342900" defTabSz="914126">
              <a:spcBef>
                <a:spcPts val="1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sz="2399" spc="-15" dirty="0">
                <a:solidFill>
                  <a:srgbClr val="231F20"/>
                </a:solidFill>
                <a:latin typeface="VELUXforOffice"/>
                <a:cs typeface="VELUXforOffice"/>
              </a:rPr>
              <a:t>Materiálové</a:t>
            </a:r>
            <a:r>
              <a:rPr sz="2399" spc="-40" dirty="0">
                <a:solidFill>
                  <a:srgbClr val="231F20"/>
                </a:solidFill>
                <a:latin typeface="VELUXforOffice"/>
                <a:cs typeface="VELUXforOffice"/>
              </a:rPr>
              <a:t> </a:t>
            </a:r>
            <a:r>
              <a:rPr sz="2399" spc="-10" dirty="0">
                <a:solidFill>
                  <a:srgbClr val="231F20"/>
                </a:solidFill>
                <a:latin typeface="VELUXforOffice"/>
                <a:cs typeface="VELUXforOffice"/>
              </a:rPr>
              <a:t>možnosti</a:t>
            </a:r>
            <a:endParaRPr sz="23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119E560-E962-44ED-B7B5-A22BD4C7AC1B}"/>
              </a:ext>
            </a:extLst>
          </p:cNvPr>
          <p:cNvSpPr/>
          <p:nvPr/>
        </p:nvSpPr>
        <p:spPr>
          <a:xfrm>
            <a:off x="1117297" y="1764375"/>
            <a:ext cx="2730043" cy="43729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2554E2DA-59CF-4F3F-802B-2895EFFE34F8}"/>
              </a:ext>
            </a:extLst>
          </p:cNvPr>
          <p:cNvSpPr/>
          <p:nvPr/>
        </p:nvSpPr>
        <p:spPr>
          <a:xfrm>
            <a:off x="9050873" y="5013176"/>
            <a:ext cx="1440000" cy="90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26"/>
            <a:endParaRPr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C5CC62AD-8225-435F-A315-B3D1D3793F82}"/>
              </a:ext>
            </a:extLst>
          </p:cNvPr>
          <p:cNvSpPr/>
          <p:nvPr/>
        </p:nvSpPr>
        <p:spPr>
          <a:xfrm>
            <a:off x="7013208" y="5013176"/>
            <a:ext cx="1440000" cy="90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26"/>
            <a:endParaRPr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8B12E108-4A97-4A4B-B3C9-8AFAAF59C9C2}"/>
              </a:ext>
            </a:extLst>
          </p:cNvPr>
          <p:cNvSpPr/>
          <p:nvPr/>
        </p:nvSpPr>
        <p:spPr>
          <a:xfrm>
            <a:off x="4975551" y="5013176"/>
            <a:ext cx="1440000" cy="90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C09270B9-AB2E-49D1-87C9-088AA29828F3}"/>
              </a:ext>
            </a:extLst>
          </p:cNvPr>
          <p:cNvSpPr txBox="1"/>
          <p:nvPr/>
        </p:nvSpPr>
        <p:spPr>
          <a:xfrm>
            <a:off x="9050873" y="6002609"/>
            <a:ext cx="1329344" cy="579386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spc="-10" dirty="0">
                <a:solidFill>
                  <a:srgbClr val="231F20"/>
                </a:solidFill>
                <a:latin typeface="VELUXforOffice"/>
                <a:cs typeface="VELUXforOffice"/>
              </a:rPr>
              <a:t>Tit</a:t>
            </a:r>
            <a:r>
              <a:rPr lang="cs-CZ" sz="1799" spc="-10" dirty="0" err="1">
                <a:solidFill>
                  <a:srgbClr val="231F20"/>
                </a:solidFill>
                <a:latin typeface="VELUXforOffice"/>
                <a:cs typeface="VELUXforOffice"/>
              </a:rPr>
              <a:t>anZinek</a:t>
            </a:r>
            <a:r>
              <a:rPr sz="1799" spc="-70" dirty="0">
                <a:solidFill>
                  <a:srgbClr val="231F20"/>
                </a:solidFill>
                <a:latin typeface="VELUXforOffice"/>
                <a:cs typeface="VELUXforOffice"/>
              </a:rPr>
              <a:t> </a:t>
            </a:r>
            <a:endParaRPr lang="cs-CZ" sz="1799" spc="-70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marL="12696" defTabSz="914126">
              <a:spcBef>
                <a:spcPts val="100"/>
              </a:spcBef>
            </a:pPr>
            <a:r>
              <a:rPr sz="1799" dirty="0">
                <a:solidFill>
                  <a:srgbClr val="231F20"/>
                </a:solidFill>
                <a:latin typeface="VELUXforOffice"/>
                <a:cs typeface="VELUXforOffice"/>
              </a:rPr>
              <a:t>(3)</a:t>
            </a:r>
            <a:endParaRPr sz="17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EB125E7F-E3C3-4DC8-BC87-F47DC30EAF0E}"/>
              </a:ext>
            </a:extLst>
          </p:cNvPr>
          <p:cNvSpPr txBox="1"/>
          <p:nvPr/>
        </p:nvSpPr>
        <p:spPr>
          <a:xfrm>
            <a:off x="7018593" y="6002609"/>
            <a:ext cx="770054" cy="579386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dirty="0">
                <a:solidFill>
                  <a:srgbClr val="231F20"/>
                </a:solidFill>
                <a:latin typeface="VELUXforOffice"/>
                <a:cs typeface="VELUXforOffice"/>
              </a:rPr>
              <a:t>M</a:t>
            </a:r>
            <a:r>
              <a:rPr lang="cs-CZ" sz="1799" dirty="0">
                <a:solidFill>
                  <a:srgbClr val="231F20"/>
                </a:solidFill>
                <a:latin typeface="VELUXforOffice"/>
                <a:cs typeface="VELUXforOffice"/>
              </a:rPr>
              <a:t>ě</a:t>
            </a:r>
            <a:r>
              <a:rPr sz="1799" dirty="0">
                <a:solidFill>
                  <a:srgbClr val="231F20"/>
                </a:solidFill>
                <a:latin typeface="VELUXforOffice"/>
                <a:cs typeface="VELUXforOffice"/>
              </a:rPr>
              <a:t>ď</a:t>
            </a:r>
            <a:endParaRPr lang="cs-CZ" sz="1799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marL="12696" defTabSz="914126">
              <a:spcBef>
                <a:spcPts val="100"/>
              </a:spcBef>
            </a:pPr>
            <a:r>
              <a:rPr sz="1799" spc="-90" dirty="0">
                <a:solidFill>
                  <a:srgbClr val="231F20"/>
                </a:solidFill>
                <a:latin typeface="VELUXforOffice"/>
                <a:cs typeface="VELUXforOffice"/>
              </a:rPr>
              <a:t> </a:t>
            </a:r>
            <a:r>
              <a:rPr sz="1799" spc="-10" dirty="0">
                <a:solidFill>
                  <a:srgbClr val="231F20"/>
                </a:solidFill>
                <a:latin typeface="VELUXforOffice"/>
                <a:cs typeface="VELUXforOffice"/>
              </a:rPr>
              <a:t>(1)</a:t>
            </a:r>
            <a:endParaRPr sz="17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2FD06CAF-249D-49F0-BD16-C7A640DD4261}"/>
              </a:ext>
            </a:extLst>
          </p:cNvPr>
          <p:cNvSpPr txBox="1"/>
          <p:nvPr/>
        </p:nvSpPr>
        <p:spPr>
          <a:xfrm>
            <a:off x="4962836" y="5992447"/>
            <a:ext cx="2050372" cy="579386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dirty="0" err="1">
                <a:solidFill>
                  <a:srgbClr val="231F20"/>
                </a:solidFill>
                <a:latin typeface="VELUXforOffice"/>
                <a:cs typeface="VELUXforOffice"/>
              </a:rPr>
              <a:t>Hliník</a:t>
            </a:r>
            <a:r>
              <a:rPr sz="1799" dirty="0">
                <a:solidFill>
                  <a:srgbClr val="231F20"/>
                </a:solidFill>
                <a:latin typeface="VELUXforOffice"/>
                <a:cs typeface="VELUXforOffice"/>
              </a:rPr>
              <a:t> </a:t>
            </a:r>
            <a:r>
              <a:rPr sz="1799" spc="-15" dirty="0">
                <a:solidFill>
                  <a:srgbClr val="231F20"/>
                </a:solidFill>
                <a:latin typeface="VELUXforOffice"/>
                <a:cs typeface="VELUXforOffice"/>
              </a:rPr>
              <a:t>t</a:t>
            </a:r>
            <a:r>
              <a:rPr lang="cs-CZ" sz="1799" spc="-15" dirty="0" err="1">
                <a:solidFill>
                  <a:srgbClr val="231F20"/>
                </a:solidFill>
                <a:latin typeface="VELUXforOffice"/>
                <a:cs typeface="VELUXforOffice"/>
              </a:rPr>
              <a:t>mavě</a:t>
            </a:r>
            <a:r>
              <a:rPr lang="cs-CZ" sz="1799" spc="-15" dirty="0">
                <a:solidFill>
                  <a:srgbClr val="231F20"/>
                </a:solidFill>
                <a:latin typeface="VELUXforOffice"/>
                <a:cs typeface="VELUXforOffice"/>
              </a:rPr>
              <a:t> šedý</a:t>
            </a:r>
            <a:r>
              <a:rPr sz="1799" spc="-65" dirty="0">
                <a:solidFill>
                  <a:srgbClr val="231F20"/>
                </a:solidFill>
                <a:latin typeface="VELUXforOffice"/>
                <a:cs typeface="VELUXforOffice"/>
              </a:rPr>
              <a:t> </a:t>
            </a:r>
            <a:endParaRPr lang="cs-CZ" sz="1799" spc="-65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marL="12696" defTabSz="914126">
              <a:spcBef>
                <a:spcPts val="100"/>
              </a:spcBef>
            </a:pPr>
            <a:r>
              <a:rPr sz="1799" spc="-40" dirty="0">
                <a:solidFill>
                  <a:srgbClr val="231F20"/>
                </a:solidFill>
                <a:latin typeface="VELUXforOffice"/>
                <a:cs typeface="VELUXforOffice"/>
              </a:rPr>
              <a:t>(0)</a:t>
            </a:r>
            <a:endParaRPr sz="17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534" y="2763775"/>
            <a:ext cx="4223810" cy="16985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873" y="3230834"/>
            <a:ext cx="720000" cy="72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227" y="3230834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13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56"/>
            <a:ext cx="12192000" cy="684925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587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FF1-E4C2-4104-B14B-6F8AA031F6CF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" y="127000"/>
            <a:ext cx="2228850" cy="396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20" y="127000"/>
            <a:ext cx="3962400" cy="2228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20" y="2460413"/>
            <a:ext cx="2387918" cy="42451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44" y="2743200"/>
            <a:ext cx="2228850" cy="3962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900" y="0"/>
            <a:ext cx="2228850" cy="3962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56" y="929640"/>
            <a:ext cx="222885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92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FF1-E4C2-4104-B14B-6F8AA031F6CF}" type="slidenum">
              <a:rPr lang="en-GB" noProof="0" smtClean="0"/>
              <a:pPr/>
              <a:t>17</a:t>
            </a:fld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25" y="0"/>
            <a:ext cx="385762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5702" y="-1500188"/>
            <a:ext cx="38576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14" y="2632156"/>
            <a:ext cx="2411412" cy="428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19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FF1-E4C2-4104-B14B-6F8AA031F6CF}" type="slidenum">
              <a:rPr lang="en-GB" noProof="0" smtClean="0"/>
              <a:pPr/>
              <a:t>18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Napojení v parotěsné rovině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216800"/>
            <a:ext cx="5156200" cy="5278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525" y="2169637"/>
            <a:ext cx="5077281" cy="450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92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FF1-E4C2-4104-B14B-6F8AA031F6CF}" type="slidenum">
              <a:rPr lang="en-GB" noProof="0" smtClean="0"/>
              <a:pPr/>
              <a:t>19</a:t>
            </a:fld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26" y="152966"/>
            <a:ext cx="5467350" cy="323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928" y="-37534"/>
            <a:ext cx="385762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26" y="3227308"/>
            <a:ext cx="4790877" cy="35931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52" y="3239935"/>
            <a:ext cx="4965050" cy="3732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40" y="3227308"/>
            <a:ext cx="5438470" cy="407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5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9F1D-818C-492D-8052-E644F8D86124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361" y="764704"/>
            <a:ext cx="9518649" cy="457200"/>
          </a:xfrm>
        </p:spPr>
        <p:txBody>
          <a:bodyPr/>
          <a:lstStyle/>
          <a:p>
            <a:r>
              <a:rPr lang="cs-CZ" dirty="0"/>
              <a:t>DENNÍ SVĚTLO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2. návrh střešních oken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63352" y="1268760"/>
            <a:ext cx="5400600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6000"/>
              </a:lnSpc>
            </a:pPr>
            <a:endParaRPr lang="cs-CZ" sz="2400" dirty="0">
              <a:latin typeface="+mj-lt"/>
            </a:endParaRPr>
          </a:p>
          <a:p>
            <a:pPr marL="342900" indent="-342900">
              <a:buClr>
                <a:schemeClr val="accent1"/>
              </a:buClr>
              <a:buFont typeface="VeluxForOffice" panose="02000506030000020004" pitchFamily="2" charset="0"/>
              <a:buChar char="&gt;"/>
            </a:pPr>
            <a:r>
              <a:rPr lang="cs-CZ" sz="2400" b="1" dirty="0">
                <a:solidFill>
                  <a:srgbClr val="FF0000"/>
                </a:solidFill>
                <a:latin typeface="+mj-lt"/>
              </a:rPr>
              <a:t>70% </a:t>
            </a:r>
            <a:r>
              <a:rPr lang="cs-CZ" sz="2400" dirty="0">
                <a:latin typeface="+mj-lt"/>
              </a:rPr>
              <a:t>vlastníků rodinných domů uvádí dostatek denního světla jako nejdůležitější kritérium při výběru domu. </a:t>
            </a:r>
            <a:endParaRPr lang="cs-CZ" sz="2400" dirty="0"/>
          </a:p>
          <a:p>
            <a:pPr marL="342900" indent="-342900">
              <a:lnSpc>
                <a:spcPct val="106000"/>
              </a:lnSpc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lnSpc>
                <a:spcPct val="106000"/>
              </a:lnSpc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lnSpc>
                <a:spcPct val="106000"/>
              </a:lnSpc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lnSpc>
                <a:spcPct val="106000"/>
              </a:lnSpc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5447928" y="1282878"/>
            <a:ext cx="5760640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6000"/>
              </a:lnSpc>
            </a:pPr>
            <a:endParaRPr lang="cs-CZ" sz="2400" dirty="0">
              <a:latin typeface="+mj-lt"/>
            </a:endParaRPr>
          </a:p>
          <a:p>
            <a:pPr marL="342900" indent="-342900">
              <a:buClr>
                <a:schemeClr val="accent1"/>
              </a:buClr>
              <a:buFont typeface="VeluxForOffice" panose="02000506030000020004" pitchFamily="2" charset="0"/>
              <a:buChar char="&gt;"/>
            </a:pPr>
            <a:r>
              <a:rPr lang="cs-CZ" sz="2400" dirty="0">
                <a:latin typeface="+mj-lt"/>
              </a:rPr>
              <a:t>Střešní okna poskytují za stejných podmínek nejméně </a:t>
            </a:r>
            <a:r>
              <a:rPr lang="cs-CZ" sz="2400" b="1" dirty="0">
                <a:solidFill>
                  <a:srgbClr val="FF0000"/>
                </a:solidFill>
                <a:latin typeface="+mj-lt"/>
              </a:rPr>
              <a:t>dvakrát více světla</a:t>
            </a:r>
            <a:r>
              <a:rPr lang="cs-CZ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sz="2400" dirty="0">
                <a:latin typeface="+mj-lt"/>
              </a:rPr>
              <a:t>než fasádní okna stejných rozměrů a </a:t>
            </a:r>
            <a:r>
              <a:rPr lang="cs-CZ" sz="2400" b="1" dirty="0">
                <a:solidFill>
                  <a:srgbClr val="FF0000"/>
                </a:solidFill>
                <a:latin typeface="+mj-lt"/>
              </a:rPr>
              <a:t>třikrát více světla </a:t>
            </a:r>
            <a:r>
              <a:rPr lang="cs-CZ" sz="2400" dirty="0">
                <a:latin typeface="+mj-lt"/>
              </a:rPr>
              <a:t>než vikýře stejných rozměrů!</a:t>
            </a:r>
          </a:p>
          <a:p>
            <a:pPr lvl="1">
              <a:lnSpc>
                <a:spcPct val="106000"/>
              </a:lnSpc>
              <a:buClr>
                <a:schemeClr val="accent1"/>
              </a:buClr>
            </a:pPr>
            <a:endParaRPr lang="cs-CZ" sz="2400" dirty="0"/>
          </a:p>
          <a:p>
            <a:pPr marL="342900" indent="-342900">
              <a:lnSpc>
                <a:spcPct val="106000"/>
              </a:lnSpc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lnSpc>
                <a:spcPct val="106000"/>
              </a:lnSpc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lnSpc>
                <a:spcPct val="106000"/>
              </a:lnSpc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lnSpc>
                <a:spcPct val="106000"/>
              </a:lnSpc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25" y="3699035"/>
            <a:ext cx="4202072" cy="27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17477" r="38500" b="11758"/>
          <a:stretch/>
        </p:blipFill>
        <p:spPr>
          <a:xfrm>
            <a:off x="933468" y="3789040"/>
            <a:ext cx="3707668" cy="27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2" r="921"/>
          <a:stretch/>
        </p:blipFill>
        <p:spPr>
          <a:xfrm>
            <a:off x="10117105" y="3699036"/>
            <a:ext cx="1951807" cy="1143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2132"/>
          <a:stretch/>
        </p:blipFill>
        <p:spPr>
          <a:xfrm>
            <a:off x="10103363" y="5258826"/>
            <a:ext cx="1951807" cy="114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2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23629" y="2104853"/>
            <a:ext cx="3096344" cy="365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</a:pPr>
            <a:r>
              <a:rPr lang="cs-CZ" sz="2400" b="1" dirty="0">
                <a:solidFill>
                  <a:srgbClr val="000000"/>
                </a:solidFill>
                <a:latin typeface="Verdana" pitchFamily="34" charset="0"/>
              </a:rPr>
              <a:t>LSB MK06 2000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</a:pPr>
            <a:endParaRPr lang="cs-CZ" b="1" dirty="0">
              <a:solidFill>
                <a:srgbClr val="000000"/>
              </a:solidFill>
              <a:latin typeface="Verdana" pitchFamily="34" charset="0"/>
            </a:endParaRPr>
          </a:p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  <a:latin typeface="Verdana" pitchFamily="34" charset="0"/>
              </a:rPr>
              <a:t>Prefabrikované ostění pro rychlou a snadnou instalaci</a:t>
            </a:r>
          </a:p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  <a:latin typeface="Verdana" pitchFamily="34" charset="0"/>
              </a:rPr>
              <a:t>Nový vzhled a ostrými náběhy pro ještě více izolace</a:t>
            </a:r>
          </a:p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  <a:latin typeface="Verdana" pitchFamily="34" charset="0"/>
              </a:rPr>
              <a:t>Nový voděodolný materiál bez další povrchové úpravy</a:t>
            </a:r>
          </a:p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  <a:latin typeface="Verdana" pitchFamily="34" charset="0"/>
              </a:rPr>
              <a:t>Pro všechny velikosti střešních oken VELUX</a:t>
            </a:r>
          </a:p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  <a:latin typeface="Verdana" pitchFamily="34" charset="0"/>
              </a:rPr>
              <a:t>Součástí balení je parotěsná fólie BBX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12242" r="4751" b="623"/>
          <a:stretch/>
        </p:blipFill>
        <p:spPr>
          <a:xfrm>
            <a:off x="1487490" y="1241290"/>
            <a:ext cx="4393194" cy="561670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Napojení do vnitřního podhledu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5942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9F1D-818C-492D-8052-E644F8D86124}" type="slidenum">
              <a:rPr lang="en-GB" noProof="0" smtClean="0"/>
              <a:pPr/>
              <a:t>21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6" y="60745"/>
            <a:ext cx="4862885" cy="3643364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654180" y="273630"/>
            <a:ext cx="3483326" cy="261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t="11150" r="21651" b="42650"/>
          <a:stretch/>
        </p:blipFill>
        <p:spPr>
          <a:xfrm>
            <a:off x="849600" y="3017297"/>
            <a:ext cx="3495897" cy="33439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101" y="3249348"/>
            <a:ext cx="3838502" cy="287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6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FF1-E4C2-4104-B14B-6F8AA031F6CF}" type="slidenum">
              <a:rPr lang="en-GB" noProof="0" smtClean="0"/>
              <a:pPr/>
              <a:t>22</a:t>
            </a:fld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5" y="208229"/>
            <a:ext cx="6369616" cy="35829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83" y="208229"/>
            <a:ext cx="3857625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5" y="4010685"/>
            <a:ext cx="6343218" cy="298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23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F2CDED-CE51-445C-B9BC-6B94F2CC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FF1-E4C2-4104-B14B-6F8AA031F6CF}" type="slidenum">
              <a:rPr lang="en-GB" noProof="0" smtClean="0"/>
              <a:pPr/>
              <a:t>23</a:t>
            </a:fld>
            <a:endParaRPr lang="en-GB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32CECD-313D-4E8D-8020-B193A35054F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E8632-1BB5-4552-9D13-708192A465F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321C67-0098-4D40-BF8B-7A5F2C0CD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3" y="8569"/>
            <a:ext cx="9440592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11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Placeholder 61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noProof="1"/>
              <a:t>pinterest.com/VELUXGroup/</a:t>
            </a:r>
          </a:p>
        </p:txBody>
      </p:sp>
      <p:sp>
        <p:nvSpPr>
          <p:cNvPr id="61" name="Text Placeholder 60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noProof="1"/>
              <a:t>linkedin.com/company/VELUX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noProof="1"/>
              <a:t>youtube.com/user/VELUX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noProof="1"/>
              <a:t>facebook.com/VELUX</a:t>
            </a:r>
          </a:p>
        </p:txBody>
      </p:sp>
      <p:sp>
        <p:nvSpPr>
          <p:cNvPr id="51" name="Text Placeholder 50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GB" noProof="1"/>
              <a:t>twitter.com/VELUX</a:t>
            </a:r>
          </a:p>
        </p:txBody>
      </p:sp>
      <p:sp>
        <p:nvSpPr>
          <p:cNvPr id="47" name="text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8" name="text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 noProof="1"/>
          </a:p>
        </p:txBody>
      </p:sp>
      <p:sp>
        <p:nvSpPr>
          <p:cNvPr id="49" name="text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0" name="text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 noProof="1"/>
          </a:p>
        </p:txBody>
      </p:sp>
      <p:sp>
        <p:nvSpPr>
          <p:cNvPr id="76" name="Link Twitter">
            <a:hlinkClick r:id="rId3"/>
          </p:cNvPr>
          <p:cNvSpPr/>
          <p:nvPr/>
        </p:nvSpPr>
        <p:spPr bwMode="auto">
          <a:xfrm>
            <a:off x="9159212" y="4741621"/>
            <a:ext cx="287957" cy="2738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5" tIns="95975" rIns="95975" bIns="95975" numCol="1" rtlCol="0" anchor="t" anchorCtr="0" compatLnSpc="1">
            <a:prstTxWarp prst="textNoShape">
              <a:avLst/>
            </a:prstTxWarp>
          </a:bodyPr>
          <a:lstStyle/>
          <a:p>
            <a:pPr defTabSz="1218895"/>
            <a:endParaRPr lang="en-GB" sz="2399" dirty="0" err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7" name="Link Facebook">
            <a:hlinkClick r:id="rId4"/>
          </p:cNvPr>
          <p:cNvSpPr/>
          <p:nvPr/>
        </p:nvSpPr>
        <p:spPr bwMode="auto">
          <a:xfrm>
            <a:off x="9159212" y="5146335"/>
            <a:ext cx="287957" cy="2738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5" tIns="95975" rIns="95975" bIns="95975" numCol="1" rtlCol="0" anchor="t" anchorCtr="0" compatLnSpc="1">
            <a:prstTxWarp prst="textNoShape">
              <a:avLst/>
            </a:prstTxWarp>
          </a:bodyPr>
          <a:lstStyle/>
          <a:p>
            <a:pPr defTabSz="1218895"/>
            <a:endParaRPr lang="en-GB" sz="2399" dirty="0" err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8" name="Link Youtube">
            <a:hlinkClick r:id="rId5"/>
          </p:cNvPr>
          <p:cNvSpPr/>
          <p:nvPr/>
        </p:nvSpPr>
        <p:spPr bwMode="auto">
          <a:xfrm>
            <a:off x="9156436" y="5526952"/>
            <a:ext cx="287957" cy="2738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5" tIns="95975" rIns="95975" bIns="95975" numCol="1" rtlCol="0" anchor="t" anchorCtr="0" compatLnSpc="1">
            <a:prstTxWarp prst="textNoShape">
              <a:avLst/>
            </a:prstTxWarp>
          </a:bodyPr>
          <a:lstStyle/>
          <a:p>
            <a:pPr defTabSz="1218895"/>
            <a:endParaRPr lang="en-GB" sz="2399" dirty="0" err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9" name="Link Linkedin">
            <a:hlinkClick r:id="rId6"/>
          </p:cNvPr>
          <p:cNvSpPr/>
          <p:nvPr/>
        </p:nvSpPr>
        <p:spPr bwMode="auto">
          <a:xfrm>
            <a:off x="9170255" y="5894743"/>
            <a:ext cx="287957" cy="2738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5" tIns="95975" rIns="95975" bIns="95975" numCol="1" rtlCol="0" anchor="t" anchorCtr="0" compatLnSpc="1">
            <a:prstTxWarp prst="textNoShape">
              <a:avLst/>
            </a:prstTxWarp>
          </a:bodyPr>
          <a:lstStyle/>
          <a:p>
            <a:pPr defTabSz="1218895"/>
            <a:endParaRPr lang="en-GB" sz="2399" dirty="0" err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4" name="Link Pinterest">
            <a:hlinkClick r:id="rId7"/>
          </p:cNvPr>
          <p:cNvSpPr/>
          <p:nvPr/>
        </p:nvSpPr>
        <p:spPr bwMode="auto">
          <a:xfrm>
            <a:off x="9170254" y="6266600"/>
            <a:ext cx="287957" cy="2738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5" tIns="95975" rIns="95975" bIns="95975" numCol="1" rtlCol="0" anchor="t" anchorCtr="0" compatLnSpc="1">
            <a:prstTxWarp prst="textNoShape">
              <a:avLst/>
            </a:prstTxWarp>
          </a:bodyPr>
          <a:lstStyle/>
          <a:p>
            <a:pPr defTabSz="1218895"/>
            <a:endParaRPr lang="en-GB" sz="2399" dirty="0" err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9" name="Picture skrift" descr="Signature_White_trans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/>
        </p:blipFill>
        <p:spPr bwMode="auto">
          <a:xfrm>
            <a:off x="1364986" y="2404850"/>
            <a:ext cx="9461123" cy="142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58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9F1D-818C-492D-8052-E644F8D86124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361" y="764704"/>
            <a:ext cx="9518649" cy="457200"/>
          </a:xfrm>
        </p:spPr>
        <p:txBody>
          <a:bodyPr/>
          <a:lstStyle/>
          <a:p>
            <a:r>
              <a:rPr lang="cs-CZ" dirty="0"/>
              <a:t>Čerstvý vzduch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2. návrh střešních oken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63352" y="1268760"/>
            <a:ext cx="5400600" cy="50405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6000"/>
              </a:lnSpc>
            </a:pPr>
            <a:endParaRPr lang="cs-CZ" sz="2400" dirty="0">
              <a:latin typeface="+mj-lt"/>
            </a:endParaRPr>
          </a:p>
          <a:p>
            <a:pPr marL="342900" indent="-342900">
              <a:buClr>
                <a:schemeClr val="accent1"/>
              </a:buClr>
              <a:buFont typeface="VeluxForOffice" panose="02000506030000020004" pitchFamily="2" charset="0"/>
              <a:buChar char="&gt;"/>
            </a:pPr>
            <a:r>
              <a:rPr lang="cs-CZ" sz="2400" dirty="0"/>
              <a:t>Přirozené větrání </a:t>
            </a:r>
          </a:p>
          <a:p>
            <a:pPr marL="342900" indent="-342900">
              <a:lnSpc>
                <a:spcPct val="106000"/>
              </a:lnSpc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lnSpc>
                <a:spcPct val="106000"/>
              </a:lnSpc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lnSpc>
                <a:spcPct val="106000"/>
              </a:lnSpc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6429773" y="1340768"/>
            <a:ext cx="5760640" cy="11521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6000"/>
              </a:lnSpc>
            </a:pPr>
            <a:endParaRPr lang="cs-CZ" sz="2400" dirty="0">
              <a:latin typeface="+mj-lt"/>
            </a:endParaRPr>
          </a:p>
          <a:p>
            <a:pPr marL="342900" indent="-342900">
              <a:buClr>
                <a:schemeClr val="accent1"/>
              </a:buClr>
              <a:buFont typeface="VeluxForOffice" panose="02000506030000020004" pitchFamily="2" charset="0"/>
              <a:buChar char="&gt;"/>
            </a:pPr>
            <a:r>
              <a:rPr lang="cs-CZ" sz="2400" dirty="0">
                <a:latin typeface="+mj-lt"/>
              </a:rPr>
              <a:t>Ventilační klapka</a:t>
            </a:r>
            <a:endParaRPr lang="cs-CZ" sz="2400" dirty="0"/>
          </a:p>
          <a:p>
            <a:pPr marL="342900" indent="-342900">
              <a:lnSpc>
                <a:spcPct val="106000"/>
              </a:lnSpc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lnSpc>
                <a:spcPct val="106000"/>
              </a:lnSpc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lnSpc>
                <a:spcPct val="106000"/>
              </a:lnSpc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lnSpc>
                <a:spcPct val="106000"/>
              </a:lnSpc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348880"/>
            <a:ext cx="5472608" cy="382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2564904"/>
            <a:ext cx="2400000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4077072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3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42"/>
          <p:cNvSpPr/>
          <p:nvPr/>
        </p:nvSpPr>
        <p:spPr>
          <a:xfrm>
            <a:off x="10719602" y="368006"/>
            <a:ext cx="1101438" cy="367569"/>
          </a:xfrm>
          <a:custGeom>
            <a:avLst/>
            <a:gdLst/>
            <a:ahLst/>
            <a:cxnLst/>
            <a:rect l="l" t="t" r="r" b="b"/>
            <a:pathLst>
              <a:path w="1101725" h="367665">
                <a:moveTo>
                  <a:pt x="0" y="367195"/>
                </a:moveTo>
                <a:lnTo>
                  <a:pt x="1101598" y="367195"/>
                </a:lnTo>
                <a:lnTo>
                  <a:pt x="1101598" y="0"/>
                </a:lnTo>
                <a:lnTo>
                  <a:pt x="0" y="0"/>
                </a:lnTo>
                <a:lnTo>
                  <a:pt x="0" y="36719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813639" y="454841"/>
            <a:ext cx="956695" cy="196164"/>
          </a:xfrm>
          <a:custGeom>
            <a:avLst/>
            <a:gdLst/>
            <a:ahLst/>
            <a:cxnLst/>
            <a:rect l="l" t="t" r="r" b="b"/>
            <a:pathLst>
              <a:path w="956945" h="196215">
                <a:moveTo>
                  <a:pt x="807808" y="0"/>
                </a:moveTo>
                <a:lnTo>
                  <a:pt x="723772" y="0"/>
                </a:lnTo>
                <a:lnTo>
                  <a:pt x="723772" y="32766"/>
                </a:lnTo>
                <a:lnTo>
                  <a:pt x="740409" y="32766"/>
                </a:lnTo>
                <a:lnTo>
                  <a:pt x="783856" y="94030"/>
                </a:lnTo>
                <a:lnTo>
                  <a:pt x="739889" y="160693"/>
                </a:lnTo>
                <a:lnTo>
                  <a:pt x="719607" y="160693"/>
                </a:lnTo>
                <a:lnTo>
                  <a:pt x="719607" y="193471"/>
                </a:lnTo>
                <a:lnTo>
                  <a:pt x="796226" y="193471"/>
                </a:lnTo>
                <a:lnTo>
                  <a:pt x="796226" y="162687"/>
                </a:lnTo>
                <a:lnTo>
                  <a:pt x="778052" y="162687"/>
                </a:lnTo>
                <a:lnTo>
                  <a:pt x="804913" y="122516"/>
                </a:lnTo>
                <a:lnTo>
                  <a:pt x="856059" y="122516"/>
                </a:lnTo>
                <a:lnTo>
                  <a:pt x="837298" y="96012"/>
                </a:lnTo>
                <a:lnTo>
                  <a:pt x="856763" y="66954"/>
                </a:lnTo>
                <a:lnTo>
                  <a:pt x="817283" y="66954"/>
                </a:lnTo>
                <a:lnTo>
                  <a:pt x="790689" y="30772"/>
                </a:lnTo>
                <a:lnTo>
                  <a:pt x="807808" y="30772"/>
                </a:lnTo>
                <a:lnTo>
                  <a:pt x="807808" y="0"/>
                </a:lnTo>
                <a:close/>
              </a:path>
              <a:path w="956945" h="196215">
                <a:moveTo>
                  <a:pt x="856059" y="122516"/>
                </a:moveTo>
                <a:lnTo>
                  <a:pt x="804913" y="122516"/>
                </a:lnTo>
                <a:lnTo>
                  <a:pt x="832548" y="162687"/>
                </a:lnTo>
                <a:lnTo>
                  <a:pt x="814387" y="162687"/>
                </a:lnTo>
                <a:lnTo>
                  <a:pt x="814387" y="193471"/>
                </a:lnTo>
                <a:lnTo>
                  <a:pt x="904659" y="193471"/>
                </a:lnTo>
                <a:lnTo>
                  <a:pt x="904659" y="160693"/>
                </a:lnTo>
                <a:lnTo>
                  <a:pt x="883081" y="160693"/>
                </a:lnTo>
                <a:lnTo>
                  <a:pt x="856059" y="122516"/>
                </a:lnTo>
                <a:close/>
              </a:path>
              <a:path w="956945" h="196215">
                <a:moveTo>
                  <a:pt x="926820" y="66624"/>
                </a:moveTo>
                <a:lnTo>
                  <a:pt x="896860" y="96012"/>
                </a:lnTo>
                <a:lnTo>
                  <a:pt x="896837" y="97345"/>
                </a:lnTo>
                <a:lnTo>
                  <a:pt x="899000" y="108682"/>
                </a:lnTo>
                <a:lnTo>
                  <a:pt x="905295" y="118224"/>
                </a:lnTo>
                <a:lnTo>
                  <a:pt x="914793" y="124546"/>
                </a:lnTo>
                <a:lnTo>
                  <a:pt x="926680" y="126834"/>
                </a:lnTo>
                <a:lnTo>
                  <a:pt x="938683" y="124546"/>
                </a:lnTo>
                <a:lnTo>
                  <a:pt x="943766" y="121196"/>
                </a:lnTo>
                <a:lnTo>
                  <a:pt x="926947" y="121196"/>
                </a:lnTo>
                <a:lnTo>
                  <a:pt x="917190" y="119328"/>
                </a:lnTo>
                <a:lnTo>
                  <a:pt x="909396" y="114173"/>
                </a:lnTo>
                <a:lnTo>
                  <a:pt x="904230" y="106397"/>
                </a:lnTo>
                <a:lnTo>
                  <a:pt x="902360" y="96672"/>
                </a:lnTo>
                <a:lnTo>
                  <a:pt x="904223" y="86993"/>
                </a:lnTo>
                <a:lnTo>
                  <a:pt x="909366" y="79259"/>
                </a:lnTo>
                <a:lnTo>
                  <a:pt x="917121" y="74132"/>
                </a:lnTo>
                <a:lnTo>
                  <a:pt x="926820" y="72275"/>
                </a:lnTo>
                <a:lnTo>
                  <a:pt x="943835" y="72275"/>
                </a:lnTo>
                <a:lnTo>
                  <a:pt x="938763" y="68914"/>
                </a:lnTo>
                <a:lnTo>
                  <a:pt x="926820" y="66624"/>
                </a:lnTo>
                <a:close/>
              </a:path>
              <a:path w="956945" h="196215">
                <a:moveTo>
                  <a:pt x="943835" y="72275"/>
                </a:moveTo>
                <a:lnTo>
                  <a:pt x="926820" y="72275"/>
                </a:lnTo>
                <a:lnTo>
                  <a:pt x="936523" y="74132"/>
                </a:lnTo>
                <a:lnTo>
                  <a:pt x="944273" y="79259"/>
                </a:lnTo>
                <a:lnTo>
                  <a:pt x="949409" y="86993"/>
                </a:lnTo>
                <a:lnTo>
                  <a:pt x="951141" y="96012"/>
                </a:lnTo>
                <a:lnTo>
                  <a:pt x="951256" y="96735"/>
                </a:lnTo>
                <a:lnTo>
                  <a:pt x="949420" y="106397"/>
                </a:lnTo>
                <a:lnTo>
                  <a:pt x="944313" y="114173"/>
                </a:lnTo>
                <a:lnTo>
                  <a:pt x="936603" y="119328"/>
                </a:lnTo>
                <a:lnTo>
                  <a:pt x="926947" y="121196"/>
                </a:lnTo>
                <a:lnTo>
                  <a:pt x="943766" y="121196"/>
                </a:lnTo>
                <a:lnTo>
                  <a:pt x="948274" y="118224"/>
                </a:lnTo>
                <a:lnTo>
                  <a:pt x="954630" y="108682"/>
                </a:lnTo>
                <a:lnTo>
                  <a:pt x="956814" y="97345"/>
                </a:lnTo>
                <a:lnTo>
                  <a:pt x="956793" y="96012"/>
                </a:lnTo>
                <a:lnTo>
                  <a:pt x="954640" y="84787"/>
                </a:lnTo>
                <a:lnTo>
                  <a:pt x="948310" y="75241"/>
                </a:lnTo>
                <a:lnTo>
                  <a:pt x="943835" y="72275"/>
                </a:lnTo>
                <a:close/>
              </a:path>
              <a:path w="956945" h="196215">
                <a:moveTo>
                  <a:pt x="934935" y="80086"/>
                </a:moveTo>
                <a:lnTo>
                  <a:pt x="916393" y="80086"/>
                </a:lnTo>
                <a:lnTo>
                  <a:pt x="916393" y="112623"/>
                </a:lnTo>
                <a:lnTo>
                  <a:pt x="922908" y="112623"/>
                </a:lnTo>
                <a:lnTo>
                  <a:pt x="922908" y="99415"/>
                </a:lnTo>
                <a:lnTo>
                  <a:pt x="932537" y="99415"/>
                </a:lnTo>
                <a:lnTo>
                  <a:pt x="932040" y="98640"/>
                </a:lnTo>
                <a:lnTo>
                  <a:pt x="936548" y="97345"/>
                </a:lnTo>
                <a:lnTo>
                  <a:pt x="938926" y="94437"/>
                </a:lnTo>
                <a:lnTo>
                  <a:pt x="922642" y="94437"/>
                </a:lnTo>
                <a:lnTo>
                  <a:pt x="922642" y="85064"/>
                </a:lnTo>
                <a:lnTo>
                  <a:pt x="939164" y="85064"/>
                </a:lnTo>
                <a:lnTo>
                  <a:pt x="939164" y="83604"/>
                </a:lnTo>
                <a:lnTo>
                  <a:pt x="934935" y="80086"/>
                </a:lnTo>
                <a:close/>
              </a:path>
              <a:path w="956945" h="196215">
                <a:moveTo>
                  <a:pt x="932537" y="99415"/>
                </a:moveTo>
                <a:lnTo>
                  <a:pt x="925677" y="99415"/>
                </a:lnTo>
                <a:lnTo>
                  <a:pt x="925677" y="99644"/>
                </a:lnTo>
                <a:lnTo>
                  <a:pt x="933830" y="112496"/>
                </a:lnTo>
                <a:lnTo>
                  <a:pt x="940536" y="112623"/>
                </a:lnTo>
                <a:lnTo>
                  <a:pt x="941019" y="112623"/>
                </a:lnTo>
                <a:lnTo>
                  <a:pt x="932537" y="99415"/>
                </a:lnTo>
                <a:close/>
              </a:path>
              <a:path w="956945" h="196215">
                <a:moveTo>
                  <a:pt x="939164" y="85064"/>
                </a:moveTo>
                <a:lnTo>
                  <a:pt x="930884" y="85064"/>
                </a:lnTo>
                <a:lnTo>
                  <a:pt x="932916" y="86728"/>
                </a:lnTo>
                <a:lnTo>
                  <a:pt x="932916" y="93624"/>
                </a:lnTo>
                <a:lnTo>
                  <a:pt x="929817" y="94437"/>
                </a:lnTo>
                <a:lnTo>
                  <a:pt x="938926" y="94437"/>
                </a:lnTo>
                <a:lnTo>
                  <a:pt x="939164" y="94145"/>
                </a:lnTo>
                <a:lnTo>
                  <a:pt x="939164" y="85064"/>
                </a:lnTo>
                <a:close/>
              </a:path>
              <a:path w="956945" h="196215">
                <a:moveTo>
                  <a:pt x="904659" y="0"/>
                </a:moveTo>
                <a:lnTo>
                  <a:pt x="825182" y="0"/>
                </a:lnTo>
                <a:lnTo>
                  <a:pt x="825182" y="30772"/>
                </a:lnTo>
                <a:lnTo>
                  <a:pt x="841501" y="30772"/>
                </a:lnTo>
                <a:lnTo>
                  <a:pt x="817283" y="66954"/>
                </a:lnTo>
                <a:lnTo>
                  <a:pt x="856763" y="66954"/>
                </a:lnTo>
                <a:lnTo>
                  <a:pt x="879665" y="32766"/>
                </a:lnTo>
                <a:lnTo>
                  <a:pt x="904659" y="32766"/>
                </a:lnTo>
                <a:lnTo>
                  <a:pt x="904659" y="0"/>
                </a:lnTo>
                <a:close/>
              </a:path>
              <a:path w="956945" h="196215">
                <a:moveTo>
                  <a:pt x="595579" y="32766"/>
                </a:moveTo>
                <a:lnTo>
                  <a:pt x="548982" y="32766"/>
                </a:lnTo>
                <a:lnTo>
                  <a:pt x="548982" y="133908"/>
                </a:lnTo>
                <a:lnTo>
                  <a:pt x="554924" y="163528"/>
                </a:lnTo>
                <a:lnTo>
                  <a:pt x="570779" y="182567"/>
                </a:lnTo>
                <a:lnTo>
                  <a:pt x="593592" y="192735"/>
                </a:lnTo>
                <a:lnTo>
                  <a:pt x="620407" y="195745"/>
                </a:lnTo>
                <a:lnTo>
                  <a:pt x="642692" y="193527"/>
                </a:lnTo>
                <a:lnTo>
                  <a:pt x="665591" y="185273"/>
                </a:lnTo>
                <a:lnTo>
                  <a:pt x="683465" y="168580"/>
                </a:lnTo>
                <a:lnTo>
                  <a:pt x="684936" y="162966"/>
                </a:lnTo>
                <a:lnTo>
                  <a:pt x="625195" y="162966"/>
                </a:lnTo>
                <a:lnTo>
                  <a:pt x="611813" y="160666"/>
                </a:lnTo>
                <a:lnTo>
                  <a:pt x="602605" y="154174"/>
                </a:lnTo>
                <a:lnTo>
                  <a:pt x="597288" y="144106"/>
                </a:lnTo>
                <a:lnTo>
                  <a:pt x="595682" y="131864"/>
                </a:lnTo>
                <a:lnTo>
                  <a:pt x="595579" y="32766"/>
                </a:lnTo>
                <a:close/>
              </a:path>
              <a:path w="956945" h="196215">
                <a:moveTo>
                  <a:pt x="529767" y="131864"/>
                </a:moveTo>
                <a:lnTo>
                  <a:pt x="494753" y="131864"/>
                </a:lnTo>
                <a:lnTo>
                  <a:pt x="494753" y="160693"/>
                </a:lnTo>
                <a:lnTo>
                  <a:pt x="377621" y="160693"/>
                </a:lnTo>
                <a:lnTo>
                  <a:pt x="377621" y="193471"/>
                </a:lnTo>
                <a:lnTo>
                  <a:pt x="529767" y="193471"/>
                </a:lnTo>
                <a:lnTo>
                  <a:pt x="529767" y="131864"/>
                </a:lnTo>
                <a:close/>
              </a:path>
              <a:path w="956945" h="196215">
                <a:moveTo>
                  <a:pt x="690676" y="32766"/>
                </a:moveTo>
                <a:lnTo>
                  <a:pt x="656628" y="32766"/>
                </a:lnTo>
                <a:lnTo>
                  <a:pt x="656628" y="132765"/>
                </a:lnTo>
                <a:lnTo>
                  <a:pt x="654161" y="146748"/>
                </a:lnTo>
                <a:lnTo>
                  <a:pt x="647431" y="156100"/>
                </a:lnTo>
                <a:lnTo>
                  <a:pt x="637441" y="161335"/>
                </a:lnTo>
                <a:lnTo>
                  <a:pt x="625195" y="162966"/>
                </a:lnTo>
                <a:lnTo>
                  <a:pt x="684936" y="162966"/>
                </a:lnTo>
                <a:lnTo>
                  <a:pt x="690676" y="141046"/>
                </a:lnTo>
                <a:lnTo>
                  <a:pt x="690676" y="32766"/>
                </a:lnTo>
                <a:close/>
              </a:path>
              <a:path w="956945" h="196215">
                <a:moveTo>
                  <a:pt x="449745" y="32766"/>
                </a:moveTo>
                <a:lnTo>
                  <a:pt x="403148" y="32766"/>
                </a:lnTo>
                <a:lnTo>
                  <a:pt x="403148" y="160693"/>
                </a:lnTo>
                <a:lnTo>
                  <a:pt x="449745" y="160693"/>
                </a:lnTo>
                <a:lnTo>
                  <a:pt x="449745" y="32766"/>
                </a:lnTo>
                <a:close/>
              </a:path>
              <a:path w="956945" h="196215">
                <a:moveTo>
                  <a:pt x="475805" y="0"/>
                </a:moveTo>
                <a:lnTo>
                  <a:pt x="377621" y="0"/>
                </a:lnTo>
                <a:lnTo>
                  <a:pt x="377621" y="32766"/>
                </a:lnTo>
                <a:lnTo>
                  <a:pt x="475805" y="32766"/>
                </a:lnTo>
                <a:lnTo>
                  <a:pt x="475805" y="0"/>
                </a:lnTo>
                <a:close/>
              </a:path>
              <a:path w="956945" h="196215">
                <a:moveTo>
                  <a:pt x="611111" y="0"/>
                </a:moveTo>
                <a:lnTo>
                  <a:pt x="527926" y="0"/>
                </a:lnTo>
                <a:lnTo>
                  <a:pt x="527926" y="32766"/>
                </a:lnTo>
                <a:lnTo>
                  <a:pt x="611111" y="32766"/>
                </a:lnTo>
                <a:lnTo>
                  <a:pt x="611111" y="0"/>
                </a:lnTo>
                <a:close/>
              </a:path>
              <a:path w="956945" h="196215">
                <a:moveTo>
                  <a:pt x="708431" y="0"/>
                </a:moveTo>
                <a:lnTo>
                  <a:pt x="640778" y="0"/>
                </a:lnTo>
                <a:lnTo>
                  <a:pt x="640778" y="32766"/>
                </a:lnTo>
                <a:lnTo>
                  <a:pt x="708431" y="32766"/>
                </a:lnTo>
                <a:lnTo>
                  <a:pt x="708431" y="0"/>
                </a:lnTo>
                <a:close/>
              </a:path>
              <a:path w="956945" h="196215">
                <a:moveTo>
                  <a:pt x="67906" y="32766"/>
                </a:moveTo>
                <a:lnTo>
                  <a:pt x="21056" y="32766"/>
                </a:lnTo>
                <a:lnTo>
                  <a:pt x="74294" y="193522"/>
                </a:lnTo>
                <a:lnTo>
                  <a:pt x="116230" y="193522"/>
                </a:lnTo>
                <a:lnTo>
                  <a:pt x="136301" y="130746"/>
                </a:lnTo>
                <a:lnTo>
                  <a:pt x="97650" y="130746"/>
                </a:lnTo>
                <a:lnTo>
                  <a:pt x="67906" y="32766"/>
                </a:lnTo>
                <a:close/>
              </a:path>
              <a:path w="956945" h="196215">
                <a:moveTo>
                  <a:pt x="167627" y="32766"/>
                </a:moveTo>
                <a:lnTo>
                  <a:pt x="130390" y="32766"/>
                </a:lnTo>
                <a:lnTo>
                  <a:pt x="98170" y="130746"/>
                </a:lnTo>
                <a:lnTo>
                  <a:pt x="136301" y="130746"/>
                </a:lnTo>
                <a:lnTo>
                  <a:pt x="167627" y="32766"/>
                </a:lnTo>
                <a:close/>
              </a:path>
              <a:path w="956945" h="196215">
                <a:moveTo>
                  <a:pt x="88442" y="0"/>
                </a:moveTo>
                <a:lnTo>
                  <a:pt x="0" y="0"/>
                </a:lnTo>
                <a:lnTo>
                  <a:pt x="0" y="32766"/>
                </a:lnTo>
                <a:lnTo>
                  <a:pt x="88442" y="32766"/>
                </a:lnTo>
                <a:lnTo>
                  <a:pt x="88442" y="0"/>
                </a:lnTo>
                <a:close/>
              </a:path>
              <a:path w="956945" h="196215">
                <a:moveTo>
                  <a:pt x="184823" y="0"/>
                </a:moveTo>
                <a:lnTo>
                  <a:pt x="110642" y="0"/>
                </a:lnTo>
                <a:lnTo>
                  <a:pt x="110642" y="32766"/>
                </a:lnTo>
                <a:lnTo>
                  <a:pt x="184823" y="32766"/>
                </a:lnTo>
                <a:lnTo>
                  <a:pt x="184823" y="0"/>
                </a:lnTo>
                <a:close/>
              </a:path>
              <a:path w="956945" h="196215">
                <a:moveTo>
                  <a:pt x="355638" y="131914"/>
                </a:moveTo>
                <a:lnTo>
                  <a:pt x="321678" y="131914"/>
                </a:lnTo>
                <a:lnTo>
                  <a:pt x="321678" y="160693"/>
                </a:lnTo>
                <a:lnTo>
                  <a:pt x="198500" y="160693"/>
                </a:lnTo>
                <a:lnTo>
                  <a:pt x="198500" y="193471"/>
                </a:lnTo>
                <a:lnTo>
                  <a:pt x="355638" y="193471"/>
                </a:lnTo>
                <a:lnTo>
                  <a:pt x="355638" y="131914"/>
                </a:lnTo>
                <a:close/>
              </a:path>
              <a:path w="956945" h="196215">
                <a:moveTo>
                  <a:pt x="266141" y="32766"/>
                </a:moveTo>
                <a:lnTo>
                  <a:pt x="219557" y="32766"/>
                </a:lnTo>
                <a:lnTo>
                  <a:pt x="219557" y="160693"/>
                </a:lnTo>
                <a:lnTo>
                  <a:pt x="266141" y="160693"/>
                </a:lnTo>
                <a:lnTo>
                  <a:pt x="266141" y="109969"/>
                </a:lnTo>
                <a:lnTo>
                  <a:pt x="310895" y="109969"/>
                </a:lnTo>
                <a:lnTo>
                  <a:pt x="310895" y="77216"/>
                </a:lnTo>
                <a:lnTo>
                  <a:pt x="266141" y="77216"/>
                </a:lnTo>
                <a:lnTo>
                  <a:pt x="266141" y="32766"/>
                </a:lnTo>
                <a:close/>
              </a:path>
              <a:path w="956945" h="196215">
                <a:moveTo>
                  <a:pt x="355638" y="0"/>
                </a:moveTo>
                <a:lnTo>
                  <a:pt x="200151" y="0"/>
                </a:lnTo>
                <a:lnTo>
                  <a:pt x="200151" y="32766"/>
                </a:lnTo>
                <a:lnTo>
                  <a:pt x="321678" y="32766"/>
                </a:lnTo>
                <a:lnTo>
                  <a:pt x="321678" y="61264"/>
                </a:lnTo>
                <a:lnTo>
                  <a:pt x="355638" y="61264"/>
                </a:lnTo>
                <a:lnTo>
                  <a:pt x="3556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5">
            <a:extLst>
              <a:ext uri="{FF2B5EF4-FFF2-40B4-BE49-F238E27FC236}">
                <a16:creationId xmlns:a16="http://schemas.microsoft.com/office/drawing/2014/main" id="{EE55FC68-E921-461A-8373-ABDEBF5245B3}"/>
              </a:ext>
            </a:extLst>
          </p:cNvPr>
          <p:cNvSpPr txBox="1"/>
          <p:nvPr/>
        </p:nvSpPr>
        <p:spPr>
          <a:xfrm>
            <a:off x="423317" y="-232269"/>
            <a:ext cx="586587" cy="1222692"/>
          </a:xfrm>
          <a:prstGeom prst="rect">
            <a:avLst/>
          </a:prstGeom>
        </p:spPr>
        <p:txBody>
          <a:bodyPr vert="horz" wrap="square" lIns="0" tIns="13332" rIns="0" bIns="0" rtlCol="0">
            <a:spAutoFit/>
          </a:bodyPr>
          <a:lstStyle/>
          <a:p>
            <a:pPr marL="12696" defTabSz="914126">
              <a:spcBef>
                <a:spcPts val="105"/>
              </a:spcBef>
            </a:pPr>
            <a:r>
              <a:rPr lang="cs-CZ" sz="7848" b="1" dirty="0">
                <a:solidFill>
                  <a:srgbClr val="FFFFFF"/>
                </a:solidFill>
                <a:latin typeface="VELUXforOffice"/>
                <a:cs typeface="VELUXforOffice"/>
              </a:rPr>
              <a:t>2</a:t>
            </a:r>
            <a:endParaRPr sz="7848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D6A7D4D2-8A16-41F1-A5AD-E0BC35DB9962}"/>
              </a:ext>
            </a:extLst>
          </p:cNvPr>
          <p:cNvSpPr/>
          <p:nvPr/>
        </p:nvSpPr>
        <p:spPr>
          <a:xfrm>
            <a:off x="8246681" y="1596889"/>
            <a:ext cx="1786424" cy="5272936"/>
          </a:xfrm>
          <a:custGeom>
            <a:avLst/>
            <a:gdLst/>
            <a:ahLst/>
            <a:cxnLst/>
            <a:rect l="l" t="t" r="r" b="b"/>
            <a:pathLst>
              <a:path w="1786889" h="5274309">
                <a:moveTo>
                  <a:pt x="0" y="5273992"/>
                </a:moveTo>
                <a:lnTo>
                  <a:pt x="1786343" y="5273992"/>
                </a:lnTo>
                <a:lnTo>
                  <a:pt x="1786343" y="0"/>
                </a:lnTo>
                <a:lnTo>
                  <a:pt x="0" y="0"/>
                </a:lnTo>
                <a:lnTo>
                  <a:pt x="0" y="5273992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C302EDC9-B693-4DA9-BF46-64A7BCB9AE05}"/>
              </a:ext>
            </a:extLst>
          </p:cNvPr>
          <p:cNvSpPr/>
          <p:nvPr/>
        </p:nvSpPr>
        <p:spPr>
          <a:xfrm>
            <a:off x="10128448" y="1596889"/>
            <a:ext cx="1786424" cy="5272936"/>
          </a:xfrm>
          <a:custGeom>
            <a:avLst/>
            <a:gdLst/>
            <a:ahLst/>
            <a:cxnLst/>
            <a:rect l="l" t="t" r="r" b="b"/>
            <a:pathLst>
              <a:path w="1786889" h="5274309">
                <a:moveTo>
                  <a:pt x="0" y="5273992"/>
                </a:moveTo>
                <a:lnTo>
                  <a:pt x="1786331" y="5273992"/>
                </a:lnTo>
                <a:lnTo>
                  <a:pt x="1786331" y="0"/>
                </a:lnTo>
                <a:lnTo>
                  <a:pt x="0" y="0"/>
                </a:lnTo>
                <a:lnTo>
                  <a:pt x="0" y="5273992"/>
                </a:lnTo>
                <a:close/>
              </a:path>
            </a:pathLst>
          </a:custGeom>
          <a:solidFill>
            <a:srgbClr val="8CD2F4"/>
          </a:solid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2B166200-2212-481B-989F-5BB8C3D59F80}"/>
              </a:ext>
            </a:extLst>
          </p:cNvPr>
          <p:cNvSpPr txBox="1"/>
          <p:nvPr/>
        </p:nvSpPr>
        <p:spPr>
          <a:xfrm>
            <a:off x="10218880" y="1626687"/>
            <a:ext cx="1365177" cy="391058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lang="cs-CZ" sz="2399" b="1" spc="-40" dirty="0">
                <a:solidFill>
                  <a:srgbClr val="FFFFFF"/>
                </a:solidFill>
                <a:latin typeface="VeluxGothic Black"/>
                <a:cs typeface="VeluxGothic Black"/>
              </a:rPr>
              <a:t>S</a:t>
            </a:r>
            <a:r>
              <a:rPr sz="2399" b="1" spc="-40" dirty="0" err="1">
                <a:solidFill>
                  <a:srgbClr val="FFFFFF"/>
                </a:solidFill>
                <a:latin typeface="VeluxGothic Black"/>
                <a:cs typeface="VeluxGothic Black"/>
              </a:rPr>
              <a:t>tandard</a:t>
            </a:r>
            <a:endParaRPr sz="2399" dirty="0">
              <a:solidFill>
                <a:prstClr val="black"/>
              </a:solidFill>
              <a:latin typeface="VeluxGothic Black"/>
              <a:cs typeface="VeluxGothic Black"/>
            </a:endParaRPr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ED92E922-76B3-4CF6-8F3C-C74BFF221C37}"/>
              </a:ext>
            </a:extLst>
          </p:cNvPr>
          <p:cNvSpPr txBox="1"/>
          <p:nvPr/>
        </p:nvSpPr>
        <p:spPr>
          <a:xfrm>
            <a:off x="8342024" y="1634306"/>
            <a:ext cx="1456954" cy="1262051"/>
          </a:xfrm>
          <a:prstGeom prst="rect">
            <a:avLst/>
          </a:prstGeom>
        </p:spPr>
        <p:txBody>
          <a:bodyPr vert="horz" wrap="square" lIns="0" tIns="73641" rIns="0" bIns="0" rtlCol="0">
            <a:spAutoFit/>
          </a:bodyPr>
          <a:lstStyle/>
          <a:p>
            <a:pPr marL="12696" marR="128866" defTabSz="914126">
              <a:lnSpc>
                <a:spcPts val="2399"/>
              </a:lnSpc>
              <a:spcBef>
                <a:spcPts val="580"/>
              </a:spcBef>
            </a:pPr>
            <a:r>
              <a:rPr lang="cs-CZ" sz="2399" b="1" spc="-114" dirty="0">
                <a:solidFill>
                  <a:srgbClr val="FFFFFF"/>
                </a:solidFill>
                <a:latin typeface="VeluxGothic Black"/>
                <a:cs typeface="VeluxGothic Black"/>
              </a:rPr>
              <a:t>S</a:t>
            </a:r>
            <a:r>
              <a:rPr sz="2399" b="1" spc="-10" dirty="0" err="1">
                <a:solidFill>
                  <a:srgbClr val="FFFFFF"/>
                </a:solidFill>
                <a:latin typeface="VeluxGothic Black"/>
                <a:cs typeface="VeluxGothic Black"/>
              </a:rPr>
              <a:t>t</a:t>
            </a:r>
            <a:r>
              <a:rPr sz="2399" b="1" spc="-40" dirty="0" err="1">
                <a:solidFill>
                  <a:srgbClr val="FFFFFF"/>
                </a:solidFill>
                <a:latin typeface="VeluxGothic Black"/>
                <a:cs typeface="VeluxGothic Black"/>
              </a:rPr>
              <a:t>a</a:t>
            </a:r>
            <a:r>
              <a:rPr sz="2399" b="1" spc="-25" dirty="0" err="1">
                <a:solidFill>
                  <a:srgbClr val="FFFFFF"/>
                </a:solidFill>
                <a:latin typeface="VeluxGothic Black"/>
                <a:cs typeface="VeluxGothic Black"/>
              </a:rPr>
              <a:t>n</a:t>
            </a:r>
            <a:r>
              <a:rPr sz="2399" b="1" spc="-40" dirty="0" err="1">
                <a:solidFill>
                  <a:srgbClr val="FFFFFF"/>
                </a:solidFill>
                <a:latin typeface="VeluxGothic Black"/>
                <a:cs typeface="VeluxGothic Black"/>
              </a:rPr>
              <a:t>da</a:t>
            </a:r>
            <a:r>
              <a:rPr sz="2399" b="1" spc="-30" dirty="0" err="1">
                <a:solidFill>
                  <a:srgbClr val="FFFFFF"/>
                </a:solidFill>
                <a:latin typeface="VeluxGothic Black"/>
                <a:cs typeface="VeluxGothic Black"/>
              </a:rPr>
              <a:t>r</a:t>
            </a:r>
            <a:r>
              <a:rPr sz="2399" b="1" dirty="0" err="1">
                <a:solidFill>
                  <a:srgbClr val="FFFFFF"/>
                </a:solidFill>
                <a:latin typeface="VeluxGothic Black"/>
                <a:cs typeface="VeluxGothic Black"/>
              </a:rPr>
              <a:t>d</a:t>
            </a:r>
            <a:r>
              <a:rPr sz="2399" b="1" dirty="0">
                <a:solidFill>
                  <a:srgbClr val="FFFFFF"/>
                </a:solidFill>
                <a:latin typeface="VeluxGothic Black"/>
                <a:cs typeface="VeluxGothic Black"/>
              </a:rPr>
              <a:t>  </a:t>
            </a:r>
            <a:r>
              <a:rPr sz="2399" b="1" spc="-45" dirty="0">
                <a:solidFill>
                  <a:srgbClr val="FFFFFF"/>
                </a:solidFill>
                <a:latin typeface="VeluxGothic Black"/>
                <a:cs typeface="VeluxGothic Black"/>
              </a:rPr>
              <a:t>Plus</a:t>
            </a:r>
            <a:endParaRPr sz="2399" dirty="0">
              <a:solidFill>
                <a:prstClr val="black"/>
              </a:solidFill>
              <a:latin typeface="VeluxGothic Black"/>
              <a:cs typeface="VeluxGothic Black"/>
            </a:endParaRPr>
          </a:p>
          <a:p>
            <a:pPr marL="655758" defTabSz="914126">
              <a:lnSpc>
                <a:spcPts val="1979"/>
              </a:lnSpc>
              <a:spcBef>
                <a:spcPts val="495"/>
              </a:spcBef>
            </a:pPr>
            <a:r>
              <a:rPr sz="1799" b="1" spc="-45" dirty="0">
                <a:solidFill>
                  <a:srgbClr val="FFFFFF"/>
                </a:solidFill>
                <a:latin typeface="VELUXforOffice"/>
                <a:cs typeface="VELUXforOffice"/>
              </a:rPr>
              <a:t>NOVÉ</a:t>
            </a:r>
            <a:endParaRPr sz="1799" dirty="0">
              <a:solidFill>
                <a:prstClr val="black"/>
              </a:solidFill>
              <a:latin typeface="VELUXforOffice"/>
              <a:cs typeface="VELUXforOffice"/>
            </a:endParaRPr>
          </a:p>
          <a:p>
            <a:pPr marL="655758" defTabSz="914126">
              <a:lnSpc>
                <a:spcPts val="1979"/>
              </a:lnSpc>
            </a:pPr>
            <a:r>
              <a:rPr sz="1799" b="1" spc="-45" dirty="0">
                <a:solidFill>
                  <a:srgbClr val="FFFFFF"/>
                </a:solidFill>
                <a:latin typeface="VELUXforOffice"/>
                <a:cs typeface="VELUXforOffice"/>
              </a:rPr>
              <a:t>trojsklo</a:t>
            </a:r>
            <a:endParaRPr sz="17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18786FB4-334F-4D07-B76B-AE202D55CE72}"/>
              </a:ext>
            </a:extLst>
          </p:cNvPr>
          <p:cNvSpPr/>
          <p:nvPr/>
        </p:nvSpPr>
        <p:spPr>
          <a:xfrm>
            <a:off x="8366211" y="2397347"/>
            <a:ext cx="472952" cy="472952"/>
          </a:xfrm>
          <a:custGeom>
            <a:avLst/>
            <a:gdLst/>
            <a:ahLst/>
            <a:cxnLst/>
            <a:rect l="l" t="t" r="r" b="b"/>
            <a:pathLst>
              <a:path w="473075" h="473075">
                <a:moveTo>
                  <a:pt x="236512" y="0"/>
                </a:moveTo>
                <a:lnTo>
                  <a:pt x="188847" y="4805"/>
                </a:lnTo>
                <a:lnTo>
                  <a:pt x="144451" y="18586"/>
                </a:lnTo>
                <a:lnTo>
                  <a:pt x="104277" y="40393"/>
                </a:lnTo>
                <a:lnTo>
                  <a:pt x="69273" y="69273"/>
                </a:lnTo>
                <a:lnTo>
                  <a:pt x="40393" y="104277"/>
                </a:lnTo>
                <a:lnTo>
                  <a:pt x="18586" y="144451"/>
                </a:lnTo>
                <a:lnTo>
                  <a:pt x="4805" y="188847"/>
                </a:lnTo>
                <a:lnTo>
                  <a:pt x="0" y="236512"/>
                </a:lnTo>
                <a:lnTo>
                  <a:pt x="4805" y="284176"/>
                </a:lnTo>
                <a:lnTo>
                  <a:pt x="18586" y="328572"/>
                </a:lnTo>
                <a:lnTo>
                  <a:pt x="40393" y="368747"/>
                </a:lnTo>
                <a:lnTo>
                  <a:pt x="69273" y="403750"/>
                </a:lnTo>
                <a:lnTo>
                  <a:pt x="104277" y="432630"/>
                </a:lnTo>
                <a:lnTo>
                  <a:pt x="144451" y="454437"/>
                </a:lnTo>
                <a:lnTo>
                  <a:pt x="188847" y="468219"/>
                </a:lnTo>
                <a:lnTo>
                  <a:pt x="236512" y="473024"/>
                </a:lnTo>
                <a:lnTo>
                  <a:pt x="284176" y="468219"/>
                </a:lnTo>
                <a:lnTo>
                  <a:pt x="328572" y="454437"/>
                </a:lnTo>
                <a:lnTo>
                  <a:pt x="368747" y="432630"/>
                </a:lnTo>
                <a:lnTo>
                  <a:pt x="403750" y="403750"/>
                </a:lnTo>
                <a:lnTo>
                  <a:pt x="432630" y="368747"/>
                </a:lnTo>
                <a:lnTo>
                  <a:pt x="454437" y="328572"/>
                </a:lnTo>
                <a:lnTo>
                  <a:pt x="468219" y="284176"/>
                </a:lnTo>
                <a:lnTo>
                  <a:pt x="473024" y="236512"/>
                </a:lnTo>
                <a:lnTo>
                  <a:pt x="468219" y="188847"/>
                </a:lnTo>
                <a:lnTo>
                  <a:pt x="454437" y="144451"/>
                </a:lnTo>
                <a:lnTo>
                  <a:pt x="432630" y="104277"/>
                </a:lnTo>
                <a:lnTo>
                  <a:pt x="403750" y="69273"/>
                </a:lnTo>
                <a:lnTo>
                  <a:pt x="368747" y="40393"/>
                </a:lnTo>
                <a:lnTo>
                  <a:pt x="328572" y="18586"/>
                </a:lnTo>
                <a:lnTo>
                  <a:pt x="284176" y="4805"/>
                </a:lnTo>
                <a:lnTo>
                  <a:pt x="236512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10">
            <a:extLst>
              <a:ext uri="{FF2B5EF4-FFF2-40B4-BE49-F238E27FC236}">
                <a16:creationId xmlns:a16="http://schemas.microsoft.com/office/drawing/2014/main" id="{85800703-D55F-4C5D-8706-FF645CA3909E}"/>
              </a:ext>
            </a:extLst>
          </p:cNvPr>
          <p:cNvSpPr/>
          <p:nvPr/>
        </p:nvSpPr>
        <p:spPr>
          <a:xfrm>
            <a:off x="8366211" y="2397347"/>
            <a:ext cx="472952" cy="472952"/>
          </a:xfrm>
          <a:custGeom>
            <a:avLst/>
            <a:gdLst/>
            <a:ahLst/>
            <a:cxnLst/>
            <a:rect l="l" t="t" r="r" b="b"/>
            <a:pathLst>
              <a:path w="473075" h="473075">
                <a:moveTo>
                  <a:pt x="473024" y="236512"/>
                </a:moveTo>
                <a:lnTo>
                  <a:pt x="468219" y="284176"/>
                </a:lnTo>
                <a:lnTo>
                  <a:pt x="454437" y="328572"/>
                </a:lnTo>
                <a:lnTo>
                  <a:pt x="432630" y="368747"/>
                </a:lnTo>
                <a:lnTo>
                  <a:pt x="403750" y="403750"/>
                </a:lnTo>
                <a:lnTo>
                  <a:pt x="368747" y="432630"/>
                </a:lnTo>
                <a:lnTo>
                  <a:pt x="328572" y="454437"/>
                </a:lnTo>
                <a:lnTo>
                  <a:pt x="284176" y="468219"/>
                </a:lnTo>
                <a:lnTo>
                  <a:pt x="236512" y="473024"/>
                </a:lnTo>
                <a:lnTo>
                  <a:pt x="188847" y="468219"/>
                </a:lnTo>
                <a:lnTo>
                  <a:pt x="144451" y="454437"/>
                </a:lnTo>
                <a:lnTo>
                  <a:pt x="104277" y="432630"/>
                </a:lnTo>
                <a:lnTo>
                  <a:pt x="69273" y="403750"/>
                </a:lnTo>
                <a:lnTo>
                  <a:pt x="40393" y="368747"/>
                </a:lnTo>
                <a:lnTo>
                  <a:pt x="18586" y="328572"/>
                </a:lnTo>
                <a:lnTo>
                  <a:pt x="4805" y="284176"/>
                </a:lnTo>
                <a:lnTo>
                  <a:pt x="0" y="236512"/>
                </a:lnTo>
                <a:lnTo>
                  <a:pt x="4805" y="188847"/>
                </a:lnTo>
                <a:lnTo>
                  <a:pt x="18586" y="144451"/>
                </a:lnTo>
                <a:lnTo>
                  <a:pt x="40393" y="104277"/>
                </a:lnTo>
                <a:lnTo>
                  <a:pt x="69273" y="69273"/>
                </a:lnTo>
                <a:lnTo>
                  <a:pt x="104277" y="40393"/>
                </a:lnTo>
                <a:lnTo>
                  <a:pt x="144451" y="18586"/>
                </a:lnTo>
                <a:lnTo>
                  <a:pt x="188847" y="4805"/>
                </a:lnTo>
                <a:lnTo>
                  <a:pt x="236512" y="0"/>
                </a:lnTo>
                <a:lnTo>
                  <a:pt x="284176" y="4805"/>
                </a:lnTo>
                <a:lnTo>
                  <a:pt x="328572" y="18586"/>
                </a:lnTo>
                <a:lnTo>
                  <a:pt x="368747" y="40393"/>
                </a:lnTo>
                <a:lnTo>
                  <a:pt x="403750" y="69273"/>
                </a:lnTo>
                <a:lnTo>
                  <a:pt x="432630" y="104277"/>
                </a:lnTo>
                <a:lnTo>
                  <a:pt x="454437" y="144451"/>
                </a:lnTo>
                <a:lnTo>
                  <a:pt x="468219" y="188847"/>
                </a:lnTo>
                <a:lnTo>
                  <a:pt x="473024" y="236512"/>
                </a:lnTo>
                <a:close/>
              </a:path>
            </a:pathLst>
          </a:custGeom>
          <a:ln w="228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11">
            <a:extLst>
              <a:ext uri="{FF2B5EF4-FFF2-40B4-BE49-F238E27FC236}">
                <a16:creationId xmlns:a16="http://schemas.microsoft.com/office/drawing/2014/main" id="{72E7D788-CCB2-4723-B2DC-16A75CB77335}"/>
              </a:ext>
            </a:extLst>
          </p:cNvPr>
          <p:cNvSpPr/>
          <p:nvPr/>
        </p:nvSpPr>
        <p:spPr>
          <a:xfrm>
            <a:off x="8439016" y="2449623"/>
            <a:ext cx="327575" cy="368839"/>
          </a:xfrm>
          <a:custGeom>
            <a:avLst/>
            <a:gdLst/>
            <a:ahLst/>
            <a:cxnLst/>
            <a:rect l="l" t="t" r="r" b="b"/>
            <a:pathLst>
              <a:path w="327660" h="368935">
                <a:moveTo>
                  <a:pt x="179222" y="321995"/>
                </a:moveTo>
                <a:lnTo>
                  <a:pt x="148158" y="321995"/>
                </a:lnTo>
                <a:lnTo>
                  <a:pt x="148158" y="361492"/>
                </a:lnTo>
                <a:lnTo>
                  <a:pt x="155117" y="368452"/>
                </a:lnTo>
                <a:lnTo>
                  <a:pt x="172262" y="368452"/>
                </a:lnTo>
                <a:lnTo>
                  <a:pt x="179222" y="361492"/>
                </a:lnTo>
                <a:lnTo>
                  <a:pt x="179222" y="321995"/>
                </a:lnTo>
                <a:close/>
              </a:path>
              <a:path w="327660" h="368935">
                <a:moveTo>
                  <a:pt x="179222" y="211112"/>
                </a:moveTo>
                <a:lnTo>
                  <a:pt x="148158" y="211112"/>
                </a:lnTo>
                <a:lnTo>
                  <a:pt x="148158" y="278142"/>
                </a:lnTo>
                <a:lnTo>
                  <a:pt x="102984" y="323189"/>
                </a:lnTo>
                <a:lnTo>
                  <a:pt x="102971" y="333019"/>
                </a:lnTo>
                <a:lnTo>
                  <a:pt x="112052" y="342138"/>
                </a:lnTo>
                <a:lnTo>
                  <a:pt x="116039" y="343662"/>
                </a:lnTo>
                <a:lnTo>
                  <a:pt x="123977" y="343662"/>
                </a:lnTo>
                <a:lnTo>
                  <a:pt x="127965" y="342138"/>
                </a:lnTo>
                <a:lnTo>
                  <a:pt x="148158" y="321995"/>
                </a:lnTo>
                <a:lnTo>
                  <a:pt x="223199" y="321995"/>
                </a:lnTo>
                <a:lnTo>
                  <a:pt x="179222" y="278142"/>
                </a:lnTo>
                <a:lnTo>
                  <a:pt x="179222" y="211112"/>
                </a:lnTo>
                <a:close/>
              </a:path>
              <a:path w="327660" h="368935">
                <a:moveTo>
                  <a:pt x="223199" y="321995"/>
                </a:moveTo>
                <a:lnTo>
                  <a:pt x="179222" y="321995"/>
                </a:lnTo>
                <a:lnTo>
                  <a:pt x="199428" y="342150"/>
                </a:lnTo>
                <a:lnTo>
                  <a:pt x="203390" y="343662"/>
                </a:lnTo>
                <a:lnTo>
                  <a:pt x="211340" y="343662"/>
                </a:lnTo>
                <a:lnTo>
                  <a:pt x="215328" y="342138"/>
                </a:lnTo>
                <a:lnTo>
                  <a:pt x="224409" y="333019"/>
                </a:lnTo>
                <a:lnTo>
                  <a:pt x="224396" y="323189"/>
                </a:lnTo>
                <a:lnTo>
                  <a:pt x="223199" y="321995"/>
                </a:lnTo>
                <a:close/>
              </a:path>
              <a:path w="327660" h="368935">
                <a:moveTo>
                  <a:pt x="84276" y="266560"/>
                </a:moveTo>
                <a:lnTo>
                  <a:pt x="52146" y="266560"/>
                </a:lnTo>
                <a:lnTo>
                  <a:pt x="43688" y="298284"/>
                </a:lnTo>
                <a:lnTo>
                  <a:pt x="48615" y="306793"/>
                </a:lnTo>
                <a:lnTo>
                  <a:pt x="58242" y="309359"/>
                </a:lnTo>
                <a:lnTo>
                  <a:pt x="59588" y="309524"/>
                </a:lnTo>
                <a:lnTo>
                  <a:pt x="67779" y="309524"/>
                </a:lnTo>
                <a:lnTo>
                  <a:pt x="74053" y="304939"/>
                </a:lnTo>
                <a:lnTo>
                  <a:pt x="84276" y="266560"/>
                </a:lnTo>
                <a:close/>
              </a:path>
              <a:path w="327660" h="368935">
                <a:moveTo>
                  <a:pt x="241328" y="211112"/>
                </a:moveTo>
                <a:lnTo>
                  <a:pt x="179222" y="211112"/>
                </a:lnTo>
                <a:lnTo>
                  <a:pt x="237261" y="244627"/>
                </a:lnTo>
                <a:lnTo>
                  <a:pt x="253326" y="304939"/>
                </a:lnTo>
                <a:lnTo>
                  <a:pt x="259600" y="309524"/>
                </a:lnTo>
                <a:lnTo>
                  <a:pt x="267792" y="309524"/>
                </a:lnTo>
                <a:lnTo>
                  <a:pt x="269138" y="309359"/>
                </a:lnTo>
                <a:lnTo>
                  <a:pt x="278765" y="306793"/>
                </a:lnTo>
                <a:lnTo>
                  <a:pt x="283692" y="298284"/>
                </a:lnTo>
                <a:lnTo>
                  <a:pt x="275234" y="266560"/>
                </a:lnTo>
                <a:lnTo>
                  <a:pt x="324926" y="266560"/>
                </a:lnTo>
                <a:lnTo>
                  <a:pt x="324786" y="264552"/>
                </a:lnTo>
                <a:lnTo>
                  <a:pt x="322175" y="259199"/>
                </a:lnTo>
                <a:lnTo>
                  <a:pt x="317550" y="255117"/>
                </a:lnTo>
                <a:lnTo>
                  <a:pt x="290766" y="239661"/>
                </a:lnTo>
                <a:lnTo>
                  <a:pt x="322478" y="231114"/>
                </a:lnTo>
                <a:lnTo>
                  <a:pt x="327380" y="222592"/>
                </a:lnTo>
                <a:lnTo>
                  <a:pt x="326067" y="217728"/>
                </a:lnTo>
                <a:lnTo>
                  <a:pt x="252793" y="217728"/>
                </a:lnTo>
                <a:lnTo>
                  <a:pt x="241328" y="211112"/>
                </a:lnTo>
                <a:close/>
              </a:path>
              <a:path w="327660" h="368935">
                <a:moveTo>
                  <a:pt x="12992" y="201142"/>
                </a:moveTo>
                <a:lnTo>
                  <a:pt x="4470" y="206032"/>
                </a:lnTo>
                <a:lnTo>
                  <a:pt x="0" y="222592"/>
                </a:lnTo>
                <a:lnTo>
                  <a:pt x="4902" y="231114"/>
                </a:lnTo>
                <a:lnTo>
                  <a:pt x="36614" y="239661"/>
                </a:lnTo>
                <a:lnTo>
                  <a:pt x="9829" y="255117"/>
                </a:lnTo>
                <a:lnTo>
                  <a:pt x="5204" y="259199"/>
                </a:lnTo>
                <a:lnTo>
                  <a:pt x="2593" y="264552"/>
                </a:lnTo>
                <a:lnTo>
                  <a:pt x="2178" y="270492"/>
                </a:lnTo>
                <a:lnTo>
                  <a:pt x="4140" y="276339"/>
                </a:lnTo>
                <a:lnTo>
                  <a:pt x="7023" y="281317"/>
                </a:lnTo>
                <a:lnTo>
                  <a:pt x="12242" y="284099"/>
                </a:lnTo>
                <a:lnTo>
                  <a:pt x="20243" y="284099"/>
                </a:lnTo>
                <a:lnTo>
                  <a:pt x="22910" y="283425"/>
                </a:lnTo>
                <a:lnTo>
                  <a:pt x="52146" y="266560"/>
                </a:lnTo>
                <a:lnTo>
                  <a:pt x="84276" y="266560"/>
                </a:lnTo>
                <a:lnTo>
                  <a:pt x="90119" y="244627"/>
                </a:lnTo>
                <a:lnTo>
                  <a:pt x="136699" y="217728"/>
                </a:lnTo>
                <a:lnTo>
                  <a:pt x="74587" y="217728"/>
                </a:lnTo>
                <a:lnTo>
                  <a:pt x="12992" y="201142"/>
                </a:lnTo>
                <a:close/>
              </a:path>
              <a:path w="327660" h="368935">
                <a:moveTo>
                  <a:pt x="324926" y="266560"/>
                </a:moveTo>
                <a:lnTo>
                  <a:pt x="275234" y="266560"/>
                </a:lnTo>
                <a:lnTo>
                  <a:pt x="304469" y="283425"/>
                </a:lnTo>
                <a:lnTo>
                  <a:pt x="307136" y="284099"/>
                </a:lnTo>
                <a:lnTo>
                  <a:pt x="315137" y="284099"/>
                </a:lnTo>
                <a:lnTo>
                  <a:pt x="320357" y="281317"/>
                </a:lnTo>
                <a:lnTo>
                  <a:pt x="323240" y="276339"/>
                </a:lnTo>
                <a:lnTo>
                  <a:pt x="325201" y="270492"/>
                </a:lnTo>
                <a:lnTo>
                  <a:pt x="324926" y="266560"/>
                </a:lnTo>
                <a:close/>
              </a:path>
              <a:path w="327660" h="368935">
                <a:moveTo>
                  <a:pt x="136695" y="150710"/>
                </a:moveTo>
                <a:lnTo>
                  <a:pt x="74587" y="150710"/>
                </a:lnTo>
                <a:lnTo>
                  <a:pt x="132638" y="184226"/>
                </a:lnTo>
                <a:lnTo>
                  <a:pt x="74587" y="217728"/>
                </a:lnTo>
                <a:lnTo>
                  <a:pt x="136699" y="217728"/>
                </a:lnTo>
                <a:lnTo>
                  <a:pt x="148158" y="211112"/>
                </a:lnTo>
                <a:lnTo>
                  <a:pt x="241328" y="211112"/>
                </a:lnTo>
                <a:lnTo>
                  <a:pt x="194741" y="184226"/>
                </a:lnTo>
                <a:lnTo>
                  <a:pt x="241332" y="157327"/>
                </a:lnTo>
                <a:lnTo>
                  <a:pt x="148158" y="157327"/>
                </a:lnTo>
                <a:lnTo>
                  <a:pt x="136695" y="150710"/>
                </a:lnTo>
                <a:close/>
              </a:path>
              <a:path w="327660" h="368935">
                <a:moveTo>
                  <a:pt x="314401" y="201129"/>
                </a:moveTo>
                <a:lnTo>
                  <a:pt x="252793" y="217728"/>
                </a:lnTo>
                <a:lnTo>
                  <a:pt x="326067" y="217728"/>
                </a:lnTo>
                <a:lnTo>
                  <a:pt x="322910" y="206032"/>
                </a:lnTo>
                <a:lnTo>
                  <a:pt x="314401" y="201129"/>
                </a:lnTo>
                <a:close/>
              </a:path>
              <a:path w="327660" h="368935">
                <a:moveTo>
                  <a:pt x="19515" y="84462"/>
                </a:moveTo>
                <a:lnTo>
                  <a:pt x="13574" y="84877"/>
                </a:lnTo>
                <a:lnTo>
                  <a:pt x="8222" y="87487"/>
                </a:lnTo>
                <a:lnTo>
                  <a:pt x="4140" y="92113"/>
                </a:lnTo>
                <a:lnTo>
                  <a:pt x="2178" y="97957"/>
                </a:lnTo>
                <a:lnTo>
                  <a:pt x="2593" y="103893"/>
                </a:lnTo>
                <a:lnTo>
                  <a:pt x="5204" y="109242"/>
                </a:lnTo>
                <a:lnTo>
                  <a:pt x="9829" y="113322"/>
                </a:lnTo>
                <a:lnTo>
                  <a:pt x="36614" y="128790"/>
                </a:lnTo>
                <a:lnTo>
                  <a:pt x="4902" y="137337"/>
                </a:lnTo>
                <a:lnTo>
                  <a:pt x="0" y="145859"/>
                </a:lnTo>
                <a:lnTo>
                  <a:pt x="4102" y="161061"/>
                </a:lnTo>
                <a:lnTo>
                  <a:pt x="10363" y="165620"/>
                </a:lnTo>
                <a:lnTo>
                  <a:pt x="18554" y="165620"/>
                </a:lnTo>
                <a:lnTo>
                  <a:pt x="19913" y="165442"/>
                </a:lnTo>
                <a:lnTo>
                  <a:pt x="74587" y="150710"/>
                </a:lnTo>
                <a:lnTo>
                  <a:pt x="136695" y="150710"/>
                </a:lnTo>
                <a:lnTo>
                  <a:pt x="90119" y="123825"/>
                </a:lnTo>
                <a:lnTo>
                  <a:pt x="84277" y="101892"/>
                </a:lnTo>
                <a:lnTo>
                  <a:pt x="52146" y="101892"/>
                </a:lnTo>
                <a:lnTo>
                  <a:pt x="25361" y="86423"/>
                </a:lnTo>
                <a:lnTo>
                  <a:pt x="19515" y="84462"/>
                </a:lnTo>
                <a:close/>
              </a:path>
              <a:path w="327660" h="368935">
                <a:moveTo>
                  <a:pt x="326071" y="150710"/>
                </a:moveTo>
                <a:lnTo>
                  <a:pt x="252793" y="150710"/>
                </a:lnTo>
                <a:lnTo>
                  <a:pt x="307467" y="165442"/>
                </a:lnTo>
                <a:lnTo>
                  <a:pt x="308825" y="165620"/>
                </a:lnTo>
                <a:lnTo>
                  <a:pt x="317004" y="165620"/>
                </a:lnTo>
                <a:lnTo>
                  <a:pt x="323278" y="161061"/>
                </a:lnTo>
                <a:lnTo>
                  <a:pt x="326071" y="150710"/>
                </a:lnTo>
                <a:close/>
              </a:path>
              <a:path w="327660" h="368935">
                <a:moveTo>
                  <a:pt x="124904" y="23266"/>
                </a:moveTo>
                <a:lnTo>
                  <a:pt x="115074" y="23279"/>
                </a:lnTo>
                <a:lnTo>
                  <a:pt x="102971" y="35432"/>
                </a:lnTo>
                <a:lnTo>
                  <a:pt x="102984" y="45262"/>
                </a:lnTo>
                <a:lnTo>
                  <a:pt x="148158" y="90309"/>
                </a:lnTo>
                <a:lnTo>
                  <a:pt x="148158" y="157327"/>
                </a:lnTo>
                <a:lnTo>
                  <a:pt x="179222" y="157327"/>
                </a:lnTo>
                <a:lnTo>
                  <a:pt x="179222" y="90309"/>
                </a:lnTo>
                <a:lnTo>
                  <a:pt x="223199" y="46456"/>
                </a:lnTo>
                <a:lnTo>
                  <a:pt x="148158" y="46456"/>
                </a:lnTo>
                <a:lnTo>
                  <a:pt x="124904" y="23266"/>
                </a:lnTo>
                <a:close/>
              </a:path>
              <a:path w="327660" h="368935">
                <a:moveTo>
                  <a:pt x="262191" y="57238"/>
                </a:moveTo>
                <a:lnTo>
                  <a:pt x="253682" y="62166"/>
                </a:lnTo>
                <a:lnTo>
                  <a:pt x="237261" y="123825"/>
                </a:lnTo>
                <a:lnTo>
                  <a:pt x="179222" y="157327"/>
                </a:lnTo>
                <a:lnTo>
                  <a:pt x="241332" y="157327"/>
                </a:lnTo>
                <a:lnTo>
                  <a:pt x="252793" y="150710"/>
                </a:lnTo>
                <a:lnTo>
                  <a:pt x="326071" y="150710"/>
                </a:lnTo>
                <a:lnTo>
                  <a:pt x="327380" y="145859"/>
                </a:lnTo>
                <a:lnTo>
                  <a:pt x="322478" y="137337"/>
                </a:lnTo>
                <a:lnTo>
                  <a:pt x="290766" y="128790"/>
                </a:lnTo>
                <a:lnTo>
                  <a:pt x="317550" y="113322"/>
                </a:lnTo>
                <a:lnTo>
                  <a:pt x="322175" y="109242"/>
                </a:lnTo>
                <a:lnTo>
                  <a:pt x="324786" y="103893"/>
                </a:lnTo>
                <a:lnTo>
                  <a:pt x="324926" y="101892"/>
                </a:lnTo>
                <a:lnTo>
                  <a:pt x="275234" y="101892"/>
                </a:lnTo>
                <a:lnTo>
                  <a:pt x="283692" y="70154"/>
                </a:lnTo>
                <a:lnTo>
                  <a:pt x="278765" y="61645"/>
                </a:lnTo>
                <a:lnTo>
                  <a:pt x="262191" y="57238"/>
                </a:lnTo>
                <a:close/>
              </a:path>
              <a:path w="327660" h="368935">
                <a:moveTo>
                  <a:pt x="65189" y="57238"/>
                </a:moveTo>
                <a:lnTo>
                  <a:pt x="48615" y="61645"/>
                </a:lnTo>
                <a:lnTo>
                  <a:pt x="43688" y="70154"/>
                </a:lnTo>
                <a:lnTo>
                  <a:pt x="52146" y="101892"/>
                </a:lnTo>
                <a:lnTo>
                  <a:pt x="84277" y="101892"/>
                </a:lnTo>
                <a:lnTo>
                  <a:pt x="73698" y="62166"/>
                </a:lnTo>
                <a:lnTo>
                  <a:pt x="65189" y="57238"/>
                </a:lnTo>
                <a:close/>
              </a:path>
              <a:path w="327660" h="368935">
                <a:moveTo>
                  <a:pt x="307870" y="84462"/>
                </a:moveTo>
                <a:lnTo>
                  <a:pt x="302018" y="86423"/>
                </a:lnTo>
                <a:lnTo>
                  <a:pt x="275234" y="101892"/>
                </a:lnTo>
                <a:lnTo>
                  <a:pt x="324926" y="101892"/>
                </a:lnTo>
                <a:lnTo>
                  <a:pt x="325201" y="97957"/>
                </a:lnTo>
                <a:lnTo>
                  <a:pt x="323240" y="92113"/>
                </a:lnTo>
                <a:lnTo>
                  <a:pt x="319160" y="87487"/>
                </a:lnTo>
                <a:lnTo>
                  <a:pt x="313810" y="84877"/>
                </a:lnTo>
                <a:lnTo>
                  <a:pt x="307870" y="84462"/>
                </a:lnTo>
                <a:close/>
              </a:path>
              <a:path w="327660" h="368935">
                <a:moveTo>
                  <a:pt x="172262" y="0"/>
                </a:moveTo>
                <a:lnTo>
                  <a:pt x="155117" y="0"/>
                </a:lnTo>
                <a:lnTo>
                  <a:pt x="148158" y="6946"/>
                </a:lnTo>
                <a:lnTo>
                  <a:pt x="148158" y="46456"/>
                </a:lnTo>
                <a:lnTo>
                  <a:pt x="179222" y="46456"/>
                </a:lnTo>
                <a:lnTo>
                  <a:pt x="179222" y="6946"/>
                </a:lnTo>
                <a:lnTo>
                  <a:pt x="172262" y="0"/>
                </a:lnTo>
                <a:close/>
              </a:path>
              <a:path w="327660" h="368935">
                <a:moveTo>
                  <a:pt x="202476" y="23266"/>
                </a:moveTo>
                <a:lnTo>
                  <a:pt x="179222" y="46456"/>
                </a:lnTo>
                <a:lnTo>
                  <a:pt x="223199" y="46456"/>
                </a:lnTo>
                <a:lnTo>
                  <a:pt x="224396" y="45262"/>
                </a:lnTo>
                <a:lnTo>
                  <a:pt x="224409" y="35432"/>
                </a:lnTo>
                <a:lnTo>
                  <a:pt x="212305" y="23279"/>
                </a:lnTo>
                <a:lnTo>
                  <a:pt x="202476" y="23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12">
            <a:extLst>
              <a:ext uri="{FF2B5EF4-FFF2-40B4-BE49-F238E27FC236}">
                <a16:creationId xmlns:a16="http://schemas.microsoft.com/office/drawing/2014/main" id="{B5FC6CA0-0BAE-4BE0-95AC-6F907EBEF06A}"/>
              </a:ext>
            </a:extLst>
          </p:cNvPr>
          <p:cNvSpPr txBox="1"/>
          <p:nvPr/>
        </p:nvSpPr>
        <p:spPr>
          <a:xfrm>
            <a:off x="10411695" y="4472651"/>
            <a:ext cx="1223961" cy="29964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b="1" dirty="0" err="1">
                <a:solidFill>
                  <a:schemeClr val="bg1"/>
                </a:solidFill>
                <a:latin typeface="VELUXforOffice"/>
                <a:cs typeface="VELUXforOffice"/>
              </a:rPr>
              <a:t>Zasklen</a:t>
            </a:r>
            <a:r>
              <a:rPr lang="cs-CZ" sz="1799" b="1" dirty="0">
                <a:solidFill>
                  <a:schemeClr val="bg1"/>
                </a:solidFill>
                <a:latin typeface="VELUXforOffice"/>
                <a:cs typeface="VELUXforOffice"/>
              </a:rPr>
              <a:t>í</a:t>
            </a:r>
            <a:r>
              <a:rPr sz="1799" b="1" spc="-100" dirty="0">
                <a:solidFill>
                  <a:schemeClr val="bg1"/>
                </a:solidFill>
                <a:latin typeface="VELUXforOffice"/>
                <a:cs typeface="VELUXforOffice"/>
              </a:rPr>
              <a:t> </a:t>
            </a:r>
            <a:r>
              <a:rPr sz="1799" b="1" dirty="0">
                <a:solidFill>
                  <a:schemeClr val="bg1"/>
                </a:solidFill>
                <a:latin typeface="VELUXforOffice"/>
                <a:cs typeface="VELUXforOffice"/>
              </a:rPr>
              <a:t>51</a:t>
            </a:r>
            <a:endParaRPr sz="1799" dirty="0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34" name="object 13">
            <a:extLst>
              <a:ext uri="{FF2B5EF4-FFF2-40B4-BE49-F238E27FC236}">
                <a16:creationId xmlns:a16="http://schemas.microsoft.com/office/drawing/2014/main" id="{C72C8965-B586-4B2E-9D63-6051676C3149}"/>
              </a:ext>
            </a:extLst>
          </p:cNvPr>
          <p:cNvSpPr txBox="1"/>
          <p:nvPr/>
        </p:nvSpPr>
        <p:spPr>
          <a:xfrm>
            <a:off x="10463574" y="4980468"/>
            <a:ext cx="1120483" cy="807510"/>
          </a:xfrm>
          <a:prstGeom prst="rect">
            <a:avLst/>
          </a:prstGeom>
          <a:ln>
            <a:noFill/>
          </a:ln>
        </p:spPr>
        <p:txBody>
          <a:bodyPr vert="horz" wrap="square" lIns="0" tIns="38090" rIns="0" bIns="0" rtlCol="0">
            <a:spAutoFit/>
          </a:bodyPr>
          <a:lstStyle/>
          <a:p>
            <a:pPr marL="177747" marR="5078" indent="-165685" defTabSz="914126">
              <a:lnSpc>
                <a:spcPts val="1999"/>
              </a:lnSpc>
              <a:spcBef>
                <a:spcPts val="300"/>
              </a:spcBef>
            </a:pPr>
            <a:r>
              <a:rPr lang="cs-CZ" sz="1799" dirty="0">
                <a:solidFill>
                  <a:schemeClr val="bg1"/>
                </a:solidFill>
                <a:latin typeface="VELUXforOffice"/>
                <a:cs typeface="VELUXforOffice"/>
              </a:rPr>
              <a:t>S</a:t>
            </a:r>
            <a:r>
              <a:rPr sz="1799" dirty="0" err="1">
                <a:solidFill>
                  <a:schemeClr val="bg1"/>
                </a:solidFill>
                <a:latin typeface="VELUXforOffice"/>
                <a:cs typeface="VELUXforOffice"/>
              </a:rPr>
              <a:t>tanda</a:t>
            </a:r>
            <a:r>
              <a:rPr sz="1799" spc="-50" dirty="0" err="1">
                <a:solidFill>
                  <a:schemeClr val="bg1"/>
                </a:solidFill>
                <a:latin typeface="VELUXforOffice"/>
                <a:cs typeface="VELUXforOffice"/>
              </a:rPr>
              <a:t>r</a:t>
            </a:r>
            <a:r>
              <a:rPr sz="1799" dirty="0" err="1">
                <a:solidFill>
                  <a:schemeClr val="bg1"/>
                </a:solidFill>
                <a:latin typeface="VELUXforOffice"/>
                <a:cs typeface="VELUXforOffice"/>
              </a:rPr>
              <a:t>d</a:t>
            </a:r>
            <a:r>
              <a:rPr lang="cs-CZ" sz="1799" dirty="0">
                <a:solidFill>
                  <a:schemeClr val="bg1"/>
                </a:solidFill>
                <a:latin typeface="VELUXforOffice"/>
                <a:cs typeface="VELUXforOffice"/>
              </a:rPr>
              <a:t>ní</a:t>
            </a:r>
            <a:r>
              <a:rPr sz="1799" dirty="0">
                <a:solidFill>
                  <a:schemeClr val="bg1"/>
                </a:solidFill>
                <a:latin typeface="VELUXforOffice"/>
                <a:cs typeface="VELUXforOffice"/>
              </a:rPr>
              <a:t>  </a:t>
            </a:r>
            <a:r>
              <a:rPr sz="1799" spc="-5" dirty="0" err="1">
                <a:solidFill>
                  <a:schemeClr val="bg1"/>
                </a:solidFill>
                <a:latin typeface="VELUXforOffice"/>
                <a:cs typeface="VELUXforOffice"/>
              </a:rPr>
              <a:t>izolačn</a:t>
            </a:r>
            <a:r>
              <a:rPr lang="cs-CZ" sz="1799" spc="-5" dirty="0">
                <a:solidFill>
                  <a:schemeClr val="bg1"/>
                </a:solidFill>
                <a:latin typeface="VELUXforOffice"/>
                <a:cs typeface="VELUXforOffice"/>
              </a:rPr>
              <a:t>í</a:t>
            </a:r>
            <a:r>
              <a:rPr sz="1799" spc="-5" dirty="0">
                <a:solidFill>
                  <a:schemeClr val="bg1"/>
                </a:solidFill>
                <a:latin typeface="VELUXforOffice"/>
                <a:cs typeface="VELUXforOffice"/>
              </a:rPr>
              <a:t>  dvojsklo</a:t>
            </a:r>
            <a:endParaRPr sz="1799" dirty="0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E70EBC00-559F-41C2-B312-E07707FB6569}"/>
              </a:ext>
            </a:extLst>
          </p:cNvPr>
          <p:cNvSpPr txBox="1"/>
          <p:nvPr/>
        </p:nvSpPr>
        <p:spPr>
          <a:xfrm>
            <a:off x="10649377" y="6250188"/>
            <a:ext cx="748470" cy="299642"/>
          </a:xfrm>
          <a:prstGeom prst="rect">
            <a:avLst/>
          </a:prstGeom>
          <a:ln>
            <a:noFill/>
          </a:ln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b="1" dirty="0">
                <a:solidFill>
                  <a:schemeClr val="bg1"/>
                </a:solidFill>
                <a:latin typeface="VELUXforOffice"/>
                <a:cs typeface="VELUXforOffice"/>
              </a:rPr>
              <a:t>U</a:t>
            </a:r>
            <a:r>
              <a:rPr sz="1575" b="1" baseline="-31746" dirty="0">
                <a:solidFill>
                  <a:schemeClr val="bg1"/>
                </a:solidFill>
                <a:latin typeface="VELUXforOffice"/>
                <a:cs typeface="VELUXforOffice"/>
              </a:rPr>
              <a:t>w</a:t>
            </a:r>
            <a:r>
              <a:rPr sz="1799" b="1" dirty="0">
                <a:solidFill>
                  <a:schemeClr val="bg1"/>
                </a:solidFill>
                <a:latin typeface="VELUXforOffice"/>
                <a:cs typeface="VELUXforOffice"/>
              </a:rPr>
              <a:t>=</a:t>
            </a:r>
            <a:r>
              <a:rPr sz="1799" b="1" spc="-90" dirty="0">
                <a:solidFill>
                  <a:schemeClr val="bg1"/>
                </a:solidFill>
                <a:latin typeface="VELUXforOffice"/>
                <a:cs typeface="VELUXforOffice"/>
              </a:rPr>
              <a:t> </a:t>
            </a:r>
            <a:r>
              <a:rPr sz="1799" b="1" dirty="0">
                <a:solidFill>
                  <a:schemeClr val="bg1"/>
                </a:solidFill>
                <a:latin typeface="VELUXforOffice"/>
                <a:cs typeface="VELUXforOffice"/>
              </a:rPr>
              <a:t>1,3</a:t>
            </a:r>
            <a:endParaRPr sz="1799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36" name="object 15">
            <a:extLst>
              <a:ext uri="{FF2B5EF4-FFF2-40B4-BE49-F238E27FC236}">
                <a16:creationId xmlns:a16="http://schemas.microsoft.com/office/drawing/2014/main" id="{4E13DDC7-3BBE-42F7-AAD1-EC02FB6D9836}"/>
              </a:ext>
            </a:extLst>
          </p:cNvPr>
          <p:cNvSpPr/>
          <p:nvPr/>
        </p:nvSpPr>
        <p:spPr>
          <a:xfrm>
            <a:off x="10124309" y="2892688"/>
            <a:ext cx="1789726" cy="16358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5FE5C9DB-5866-4B0D-BBC3-92E54C42101A}"/>
              </a:ext>
            </a:extLst>
          </p:cNvPr>
          <p:cNvSpPr txBox="1"/>
          <p:nvPr/>
        </p:nvSpPr>
        <p:spPr>
          <a:xfrm>
            <a:off x="8524970" y="4472651"/>
            <a:ext cx="1229675" cy="29964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b="1" dirty="0" err="1">
                <a:solidFill>
                  <a:schemeClr val="bg1"/>
                </a:solidFill>
                <a:latin typeface="VELUXforOffice"/>
                <a:cs typeface="VELUXforOffice"/>
              </a:rPr>
              <a:t>Zasklen</a:t>
            </a:r>
            <a:r>
              <a:rPr lang="cs-CZ" sz="1799" b="1" dirty="0">
                <a:solidFill>
                  <a:schemeClr val="bg1"/>
                </a:solidFill>
                <a:latin typeface="VELUXforOffice"/>
                <a:cs typeface="VELUXforOffice"/>
              </a:rPr>
              <a:t>í</a:t>
            </a:r>
            <a:r>
              <a:rPr sz="1799" b="1" spc="-100" dirty="0">
                <a:solidFill>
                  <a:schemeClr val="bg1"/>
                </a:solidFill>
                <a:latin typeface="VELUXforOffice"/>
                <a:cs typeface="VELUXforOffice"/>
              </a:rPr>
              <a:t> </a:t>
            </a:r>
            <a:r>
              <a:rPr sz="1799" b="1" dirty="0">
                <a:solidFill>
                  <a:schemeClr val="bg1"/>
                </a:solidFill>
                <a:latin typeface="VELUXforOffice"/>
                <a:cs typeface="VELUXforOffice"/>
              </a:rPr>
              <a:t>61</a:t>
            </a:r>
            <a:endParaRPr sz="1799" dirty="0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38" name="object 17">
            <a:extLst>
              <a:ext uri="{FF2B5EF4-FFF2-40B4-BE49-F238E27FC236}">
                <a16:creationId xmlns:a16="http://schemas.microsoft.com/office/drawing/2014/main" id="{AEF45555-D803-4AC7-9DA7-6B94092D367B}"/>
              </a:ext>
            </a:extLst>
          </p:cNvPr>
          <p:cNvSpPr txBox="1"/>
          <p:nvPr/>
        </p:nvSpPr>
        <p:spPr>
          <a:xfrm>
            <a:off x="8565648" y="4980468"/>
            <a:ext cx="1148416" cy="807510"/>
          </a:xfrm>
          <a:prstGeom prst="rect">
            <a:avLst/>
          </a:prstGeom>
          <a:ln>
            <a:noFill/>
          </a:ln>
        </p:spPr>
        <p:txBody>
          <a:bodyPr vert="horz" wrap="square" lIns="0" tIns="38090" rIns="0" bIns="0" rtlCol="0">
            <a:spAutoFit/>
          </a:bodyPr>
          <a:lstStyle/>
          <a:p>
            <a:pPr marL="12696" marR="5078" algn="ctr" defTabSz="914126">
              <a:lnSpc>
                <a:spcPts val="1999"/>
              </a:lnSpc>
              <a:spcBef>
                <a:spcPts val="300"/>
              </a:spcBef>
            </a:pPr>
            <a:r>
              <a:rPr sz="1799" dirty="0" err="1">
                <a:solidFill>
                  <a:schemeClr val="bg1"/>
                </a:solidFill>
                <a:latin typeface="VELUXforOffice"/>
                <a:cs typeface="VELUXforOffice"/>
              </a:rPr>
              <a:t>E</a:t>
            </a:r>
            <a:r>
              <a:rPr sz="1799" spc="-25" dirty="0" err="1">
                <a:solidFill>
                  <a:schemeClr val="bg1"/>
                </a:solidFill>
                <a:latin typeface="VELUXforOffice"/>
                <a:cs typeface="VELUXforOffice"/>
              </a:rPr>
              <a:t>k</a:t>
            </a:r>
            <a:r>
              <a:rPr sz="1799" dirty="0" err="1">
                <a:solidFill>
                  <a:schemeClr val="bg1"/>
                </a:solidFill>
                <a:latin typeface="VELUXforOffice"/>
                <a:cs typeface="VELUXforOffice"/>
              </a:rPr>
              <a:t>onomic</a:t>
            </a:r>
            <a:r>
              <a:rPr sz="1799" spc="-25" dirty="0" err="1">
                <a:solidFill>
                  <a:schemeClr val="bg1"/>
                </a:solidFill>
                <a:latin typeface="VELUXforOffice"/>
                <a:cs typeface="VELUXforOffice"/>
              </a:rPr>
              <a:t>k</a:t>
            </a:r>
            <a:r>
              <a:rPr sz="1799" dirty="0" err="1">
                <a:solidFill>
                  <a:schemeClr val="bg1"/>
                </a:solidFill>
                <a:latin typeface="VELUXforOffice"/>
                <a:cs typeface="VELUXforOffice"/>
              </a:rPr>
              <a:t>é</a:t>
            </a:r>
            <a:r>
              <a:rPr sz="1799" dirty="0">
                <a:solidFill>
                  <a:schemeClr val="bg1"/>
                </a:solidFill>
                <a:latin typeface="VELUXforOffice"/>
                <a:cs typeface="VELUXforOffice"/>
              </a:rPr>
              <a:t>  </a:t>
            </a:r>
            <a:r>
              <a:rPr sz="1799" spc="-5" dirty="0" err="1">
                <a:solidFill>
                  <a:schemeClr val="bg1"/>
                </a:solidFill>
                <a:latin typeface="VELUXforOffice"/>
                <a:cs typeface="VELUXforOffice"/>
              </a:rPr>
              <a:t>izolačn</a:t>
            </a:r>
            <a:r>
              <a:rPr lang="cs-CZ" sz="1799" spc="-5" dirty="0">
                <a:solidFill>
                  <a:schemeClr val="bg1"/>
                </a:solidFill>
                <a:latin typeface="VELUXforOffice"/>
                <a:cs typeface="VELUXforOffice"/>
              </a:rPr>
              <a:t>í</a:t>
            </a:r>
            <a:r>
              <a:rPr sz="1799" spc="-5" dirty="0">
                <a:solidFill>
                  <a:schemeClr val="bg1"/>
                </a:solidFill>
                <a:latin typeface="VELUXforOffice"/>
                <a:cs typeface="VELUXforOffice"/>
              </a:rPr>
              <a:t>  </a:t>
            </a:r>
            <a:r>
              <a:rPr sz="1799" spc="-10" dirty="0">
                <a:solidFill>
                  <a:schemeClr val="bg1"/>
                </a:solidFill>
                <a:latin typeface="VELUXforOffice"/>
                <a:cs typeface="VELUXforOffice"/>
              </a:rPr>
              <a:t>trojsklo</a:t>
            </a:r>
            <a:endParaRPr sz="1799" dirty="0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C6F695DB-BDA4-4EE9-AE4F-D7A686595F7B}"/>
              </a:ext>
            </a:extLst>
          </p:cNvPr>
          <p:cNvSpPr txBox="1"/>
          <p:nvPr/>
        </p:nvSpPr>
        <p:spPr>
          <a:xfrm>
            <a:off x="8777048" y="6250188"/>
            <a:ext cx="725616" cy="299642"/>
          </a:xfrm>
          <a:prstGeom prst="rect">
            <a:avLst/>
          </a:prstGeom>
          <a:ln>
            <a:noFill/>
          </a:ln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b="1" spc="-5" dirty="0">
                <a:solidFill>
                  <a:schemeClr val="bg1"/>
                </a:solidFill>
                <a:latin typeface="VELUXforOffice"/>
                <a:cs typeface="VELUXforOffice"/>
              </a:rPr>
              <a:t>U</a:t>
            </a:r>
            <a:r>
              <a:rPr sz="1575" b="1" spc="-7" baseline="-31746" dirty="0">
                <a:solidFill>
                  <a:schemeClr val="bg1"/>
                </a:solidFill>
                <a:latin typeface="VELUXforOffice"/>
                <a:cs typeface="VELUXforOffice"/>
              </a:rPr>
              <a:t>w</a:t>
            </a:r>
            <a:r>
              <a:rPr sz="1799" b="1" spc="-5" dirty="0">
                <a:solidFill>
                  <a:schemeClr val="bg1"/>
                </a:solidFill>
                <a:latin typeface="VELUXforOffice"/>
                <a:cs typeface="VELUXforOffice"/>
              </a:rPr>
              <a:t>=</a:t>
            </a:r>
            <a:r>
              <a:rPr sz="1799" b="1" spc="-85" dirty="0">
                <a:solidFill>
                  <a:schemeClr val="bg1"/>
                </a:solidFill>
                <a:latin typeface="VELUXforOffice"/>
                <a:cs typeface="VELUXforOffice"/>
              </a:rPr>
              <a:t> </a:t>
            </a:r>
            <a:r>
              <a:rPr sz="1799" b="1" spc="-5" dirty="0">
                <a:solidFill>
                  <a:schemeClr val="bg1"/>
                </a:solidFill>
                <a:latin typeface="VELUXforOffice"/>
                <a:cs typeface="VELUXforOffice"/>
              </a:rPr>
              <a:t>1,1</a:t>
            </a:r>
            <a:endParaRPr sz="1799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E90E6126-E96B-43BD-9B4D-79560F13F69E}"/>
              </a:ext>
            </a:extLst>
          </p:cNvPr>
          <p:cNvSpPr/>
          <p:nvPr/>
        </p:nvSpPr>
        <p:spPr>
          <a:xfrm>
            <a:off x="8244763" y="2892688"/>
            <a:ext cx="1789726" cy="16358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34">
            <a:extLst>
              <a:ext uri="{FF2B5EF4-FFF2-40B4-BE49-F238E27FC236}">
                <a16:creationId xmlns:a16="http://schemas.microsoft.com/office/drawing/2014/main" id="{2533C3F1-8F29-474D-8114-D3C7355BCC44}"/>
              </a:ext>
            </a:extLst>
          </p:cNvPr>
          <p:cNvSpPr/>
          <p:nvPr/>
        </p:nvSpPr>
        <p:spPr>
          <a:xfrm>
            <a:off x="10303273" y="4897137"/>
            <a:ext cx="1432187" cy="0"/>
          </a:xfrm>
          <a:custGeom>
            <a:avLst/>
            <a:gdLst/>
            <a:ahLst/>
            <a:cxnLst/>
            <a:rect l="l" t="t" r="r" b="b"/>
            <a:pathLst>
              <a:path w="1432560">
                <a:moveTo>
                  <a:pt x="0" y="0"/>
                </a:moveTo>
                <a:lnTo>
                  <a:pt x="1432153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8" name="object 35">
            <a:extLst>
              <a:ext uri="{FF2B5EF4-FFF2-40B4-BE49-F238E27FC236}">
                <a16:creationId xmlns:a16="http://schemas.microsoft.com/office/drawing/2014/main" id="{180AA363-C127-4B99-B1A9-BFC8174E80EC}"/>
              </a:ext>
            </a:extLst>
          </p:cNvPr>
          <p:cNvSpPr/>
          <p:nvPr/>
        </p:nvSpPr>
        <p:spPr>
          <a:xfrm>
            <a:off x="10303273" y="6152572"/>
            <a:ext cx="1432187" cy="0"/>
          </a:xfrm>
          <a:custGeom>
            <a:avLst/>
            <a:gdLst/>
            <a:ahLst/>
            <a:cxnLst/>
            <a:rect l="l" t="t" r="r" b="b"/>
            <a:pathLst>
              <a:path w="1432560">
                <a:moveTo>
                  <a:pt x="0" y="0"/>
                </a:moveTo>
                <a:lnTo>
                  <a:pt x="1432153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9" name="object 36">
            <a:extLst>
              <a:ext uri="{FF2B5EF4-FFF2-40B4-BE49-F238E27FC236}">
                <a16:creationId xmlns:a16="http://schemas.microsoft.com/office/drawing/2014/main" id="{A0F29322-FF7B-4966-8422-35FE8BE87180}"/>
              </a:ext>
            </a:extLst>
          </p:cNvPr>
          <p:cNvSpPr/>
          <p:nvPr/>
        </p:nvSpPr>
        <p:spPr>
          <a:xfrm>
            <a:off x="8423736" y="4897137"/>
            <a:ext cx="1432187" cy="0"/>
          </a:xfrm>
          <a:custGeom>
            <a:avLst/>
            <a:gdLst/>
            <a:ahLst/>
            <a:cxnLst/>
            <a:rect l="l" t="t" r="r" b="b"/>
            <a:pathLst>
              <a:path w="1432560">
                <a:moveTo>
                  <a:pt x="0" y="0"/>
                </a:moveTo>
                <a:lnTo>
                  <a:pt x="1432153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0" name="object 37">
            <a:extLst>
              <a:ext uri="{FF2B5EF4-FFF2-40B4-BE49-F238E27FC236}">
                <a16:creationId xmlns:a16="http://schemas.microsoft.com/office/drawing/2014/main" id="{6450AEE5-1CC3-4024-A133-3BA9D64AC026}"/>
              </a:ext>
            </a:extLst>
          </p:cNvPr>
          <p:cNvSpPr/>
          <p:nvPr/>
        </p:nvSpPr>
        <p:spPr>
          <a:xfrm>
            <a:off x="8423736" y="6152572"/>
            <a:ext cx="1432187" cy="0"/>
          </a:xfrm>
          <a:custGeom>
            <a:avLst/>
            <a:gdLst/>
            <a:ahLst/>
            <a:cxnLst/>
            <a:rect l="l" t="t" r="r" b="b"/>
            <a:pathLst>
              <a:path w="1432560">
                <a:moveTo>
                  <a:pt x="0" y="0"/>
                </a:moveTo>
                <a:lnTo>
                  <a:pt x="1432153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2" name="object 3">
            <a:extLst/>
          </p:cNvPr>
          <p:cNvSpPr txBox="1"/>
          <p:nvPr/>
        </p:nvSpPr>
        <p:spPr>
          <a:xfrm>
            <a:off x="1104600" y="952451"/>
            <a:ext cx="4415336" cy="632038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lang="cs-CZ" sz="3899" b="1" spc="-15" dirty="0">
                <a:solidFill>
                  <a:srgbClr val="231F20"/>
                </a:solidFill>
                <a:latin typeface="VELUXforOffice"/>
                <a:cs typeface="VELUXforOffice"/>
              </a:rPr>
              <a:t>Variabilita zasklení</a:t>
            </a:r>
            <a:endParaRPr sz="38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71" name="object 4">
            <a:extLst>
              <a:ext uri="{FF2B5EF4-FFF2-40B4-BE49-F238E27FC236}">
                <a16:creationId xmlns:a16="http://schemas.microsoft.com/office/drawing/2014/main" id="{869EBFA6-4C84-44E5-8E65-02DFF776E95A}"/>
              </a:ext>
            </a:extLst>
          </p:cNvPr>
          <p:cNvSpPr/>
          <p:nvPr/>
        </p:nvSpPr>
        <p:spPr>
          <a:xfrm>
            <a:off x="1192954" y="1596889"/>
            <a:ext cx="6964136" cy="5272936"/>
          </a:xfrm>
          <a:custGeom>
            <a:avLst/>
            <a:gdLst/>
            <a:ahLst/>
            <a:cxnLst/>
            <a:rect l="l" t="t" r="r" b="b"/>
            <a:pathLst>
              <a:path w="6965950" h="5274309">
                <a:moveTo>
                  <a:pt x="0" y="5273992"/>
                </a:moveTo>
                <a:lnTo>
                  <a:pt x="6965353" y="5273992"/>
                </a:lnTo>
                <a:lnTo>
                  <a:pt x="6965353" y="0"/>
                </a:lnTo>
                <a:lnTo>
                  <a:pt x="0" y="0"/>
                </a:lnTo>
                <a:lnTo>
                  <a:pt x="0" y="5273992"/>
                </a:lnTo>
                <a:close/>
              </a:path>
            </a:pathLst>
          </a:custGeom>
          <a:solidFill>
            <a:srgbClr val="BDBDBA"/>
          </a:solid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">
            <a:extLst>
              <a:ext uri="{FF2B5EF4-FFF2-40B4-BE49-F238E27FC236}">
                <a16:creationId xmlns:a16="http://schemas.microsoft.com/office/drawing/2014/main" id="{1AF22112-B8F4-4659-945F-8E1DB22CB00B}"/>
              </a:ext>
            </a:extLst>
          </p:cNvPr>
          <p:cNvSpPr txBox="1"/>
          <p:nvPr/>
        </p:nvSpPr>
        <p:spPr>
          <a:xfrm>
            <a:off x="1300817" y="1634305"/>
            <a:ext cx="1407897" cy="391058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2399" b="1" spc="-35" dirty="0">
                <a:solidFill>
                  <a:srgbClr val="FFFFFF"/>
                </a:solidFill>
                <a:latin typeface="VeluxGothic Black"/>
                <a:cs typeface="VeluxGothic Black"/>
              </a:rPr>
              <a:t>Premium</a:t>
            </a:r>
            <a:endParaRPr sz="2399" dirty="0">
              <a:solidFill>
                <a:prstClr val="black"/>
              </a:solidFill>
              <a:latin typeface="VeluxGothic Black"/>
              <a:cs typeface="VeluxGothic Black"/>
            </a:endParaRPr>
          </a:p>
        </p:txBody>
      </p:sp>
      <p:sp>
        <p:nvSpPr>
          <p:cNvPr id="74" name="object 20">
            <a:extLst>
              <a:ext uri="{FF2B5EF4-FFF2-40B4-BE49-F238E27FC236}">
                <a16:creationId xmlns:a16="http://schemas.microsoft.com/office/drawing/2014/main" id="{C6804A4C-AE33-4885-950F-2905800055B7}"/>
              </a:ext>
            </a:extLst>
          </p:cNvPr>
          <p:cNvSpPr txBox="1"/>
          <p:nvPr/>
        </p:nvSpPr>
        <p:spPr>
          <a:xfrm>
            <a:off x="1447297" y="4472651"/>
            <a:ext cx="1261416" cy="29964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b="1" dirty="0" err="1">
                <a:solidFill>
                  <a:schemeClr val="bg1"/>
                </a:solidFill>
                <a:latin typeface="VELUXforOffice"/>
                <a:cs typeface="VELUXforOffice"/>
              </a:rPr>
              <a:t>Zasklen</a:t>
            </a:r>
            <a:r>
              <a:rPr lang="cs-CZ" sz="1799" b="1" dirty="0">
                <a:solidFill>
                  <a:schemeClr val="bg1"/>
                </a:solidFill>
                <a:latin typeface="VELUXforOffice"/>
                <a:cs typeface="VELUXforOffice"/>
              </a:rPr>
              <a:t>í</a:t>
            </a:r>
            <a:r>
              <a:rPr sz="1799" b="1" spc="-100" dirty="0">
                <a:solidFill>
                  <a:schemeClr val="bg1"/>
                </a:solidFill>
                <a:latin typeface="VELUXforOffice"/>
                <a:cs typeface="VELUXforOffice"/>
              </a:rPr>
              <a:t> </a:t>
            </a:r>
            <a:r>
              <a:rPr sz="1799" b="1" dirty="0">
                <a:solidFill>
                  <a:schemeClr val="bg1"/>
                </a:solidFill>
                <a:latin typeface="VELUXforOffice"/>
                <a:cs typeface="VELUXforOffice"/>
              </a:rPr>
              <a:t>50</a:t>
            </a:r>
            <a:endParaRPr sz="1799" dirty="0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75" name="object 21">
            <a:extLst>
              <a:ext uri="{FF2B5EF4-FFF2-40B4-BE49-F238E27FC236}">
                <a16:creationId xmlns:a16="http://schemas.microsoft.com/office/drawing/2014/main" id="{A31A7829-DA4E-4F63-AED7-56A9D290BEE2}"/>
              </a:ext>
            </a:extLst>
          </p:cNvPr>
          <p:cNvSpPr txBox="1"/>
          <p:nvPr/>
        </p:nvSpPr>
        <p:spPr>
          <a:xfrm>
            <a:off x="1517689" y="4980469"/>
            <a:ext cx="1120483" cy="807903"/>
          </a:xfrm>
          <a:prstGeom prst="rect">
            <a:avLst/>
          </a:prstGeom>
          <a:ln>
            <a:noFill/>
          </a:ln>
        </p:spPr>
        <p:txBody>
          <a:bodyPr vert="horz" wrap="square" lIns="0" tIns="38090" rIns="0" bIns="0" rtlCol="0">
            <a:spAutoFit/>
          </a:bodyPr>
          <a:lstStyle/>
          <a:p>
            <a:pPr marL="178381" marR="5078" indent="-165685" defTabSz="914126">
              <a:lnSpc>
                <a:spcPts val="1999"/>
              </a:lnSpc>
              <a:spcBef>
                <a:spcPts val="300"/>
              </a:spcBef>
            </a:pPr>
            <a:r>
              <a:rPr lang="cs-CZ" sz="1799" dirty="0">
                <a:solidFill>
                  <a:schemeClr val="bg1"/>
                </a:solidFill>
                <a:latin typeface="VELUXforOffice"/>
                <a:cs typeface="VELUXforOffice"/>
              </a:rPr>
              <a:t>Prémiové </a:t>
            </a:r>
            <a:r>
              <a:rPr sz="1799" spc="-5" dirty="0" err="1">
                <a:solidFill>
                  <a:schemeClr val="bg1"/>
                </a:solidFill>
                <a:latin typeface="VELUXforOffice"/>
                <a:cs typeface="VELUXforOffice"/>
              </a:rPr>
              <a:t>izolačn</a:t>
            </a:r>
            <a:r>
              <a:rPr lang="cs-CZ" sz="1799" spc="-5" dirty="0">
                <a:solidFill>
                  <a:schemeClr val="bg1"/>
                </a:solidFill>
                <a:latin typeface="VELUXforOffice"/>
                <a:cs typeface="VELUXforOffice"/>
              </a:rPr>
              <a:t>í</a:t>
            </a:r>
            <a:r>
              <a:rPr sz="1799" spc="-5" dirty="0">
                <a:solidFill>
                  <a:schemeClr val="bg1"/>
                </a:solidFill>
                <a:latin typeface="VELUXforOffice"/>
                <a:cs typeface="VELUXforOffice"/>
              </a:rPr>
              <a:t>  dvojsklo</a:t>
            </a:r>
            <a:endParaRPr sz="1799" dirty="0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76" name="object 22">
            <a:extLst>
              <a:ext uri="{FF2B5EF4-FFF2-40B4-BE49-F238E27FC236}">
                <a16:creationId xmlns:a16="http://schemas.microsoft.com/office/drawing/2014/main" id="{50A6B8A4-CD78-4B2D-BBC3-427F584D3B94}"/>
              </a:ext>
            </a:extLst>
          </p:cNvPr>
          <p:cNvSpPr txBox="1"/>
          <p:nvPr/>
        </p:nvSpPr>
        <p:spPr>
          <a:xfrm>
            <a:off x="1703492" y="6250188"/>
            <a:ext cx="749105" cy="299642"/>
          </a:xfrm>
          <a:prstGeom prst="rect">
            <a:avLst/>
          </a:prstGeom>
          <a:ln>
            <a:noFill/>
          </a:ln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b="1" dirty="0">
                <a:solidFill>
                  <a:schemeClr val="bg1"/>
                </a:solidFill>
                <a:latin typeface="VELUXforOffice"/>
                <a:cs typeface="VELUXforOffice"/>
              </a:rPr>
              <a:t>U</a:t>
            </a:r>
            <a:r>
              <a:rPr sz="1575" b="1" baseline="-31746" dirty="0">
                <a:solidFill>
                  <a:schemeClr val="bg1"/>
                </a:solidFill>
                <a:latin typeface="VELUXforOffice"/>
                <a:cs typeface="VELUXforOffice"/>
              </a:rPr>
              <a:t>w</a:t>
            </a:r>
            <a:r>
              <a:rPr sz="1799" b="1" dirty="0">
                <a:solidFill>
                  <a:schemeClr val="bg1"/>
                </a:solidFill>
                <a:latin typeface="VELUXforOffice"/>
                <a:cs typeface="VELUXforOffice"/>
              </a:rPr>
              <a:t>=</a:t>
            </a:r>
            <a:r>
              <a:rPr sz="1799" b="1" spc="-90" dirty="0">
                <a:solidFill>
                  <a:schemeClr val="bg1"/>
                </a:solidFill>
                <a:latin typeface="VELUXforOffice"/>
                <a:cs typeface="VELUXforOffice"/>
              </a:rPr>
              <a:t> </a:t>
            </a:r>
            <a:r>
              <a:rPr sz="1799" b="1" dirty="0">
                <a:solidFill>
                  <a:schemeClr val="bg1"/>
                </a:solidFill>
                <a:latin typeface="VELUXforOffice"/>
                <a:cs typeface="VELUXforOffice"/>
              </a:rPr>
              <a:t>1,3</a:t>
            </a:r>
            <a:endParaRPr sz="1799" dirty="0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77" name="object 23">
            <a:extLst>
              <a:ext uri="{FF2B5EF4-FFF2-40B4-BE49-F238E27FC236}">
                <a16:creationId xmlns:a16="http://schemas.microsoft.com/office/drawing/2014/main" id="{9412C37C-4F1A-434C-BAB9-2897E7959A5C}"/>
              </a:ext>
            </a:extLst>
          </p:cNvPr>
          <p:cNvSpPr txBox="1"/>
          <p:nvPr/>
        </p:nvSpPr>
        <p:spPr>
          <a:xfrm>
            <a:off x="3185961" y="4472651"/>
            <a:ext cx="1263321" cy="29964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b="1" dirty="0" err="1">
                <a:solidFill>
                  <a:schemeClr val="bg1"/>
                </a:solidFill>
                <a:latin typeface="VELUXforOffice"/>
                <a:cs typeface="VELUXforOffice"/>
              </a:rPr>
              <a:t>Zasklen</a:t>
            </a:r>
            <a:r>
              <a:rPr lang="cs-CZ" sz="1799" b="1" dirty="0">
                <a:solidFill>
                  <a:schemeClr val="bg1"/>
                </a:solidFill>
                <a:latin typeface="VELUXforOffice"/>
                <a:cs typeface="VELUXforOffice"/>
              </a:rPr>
              <a:t>í</a:t>
            </a:r>
            <a:r>
              <a:rPr sz="1799" b="1" spc="-100" dirty="0">
                <a:solidFill>
                  <a:schemeClr val="bg1"/>
                </a:solidFill>
                <a:latin typeface="VELUXforOffice"/>
                <a:cs typeface="VELUXforOffice"/>
              </a:rPr>
              <a:t> </a:t>
            </a:r>
            <a:r>
              <a:rPr sz="1799" b="1" dirty="0">
                <a:solidFill>
                  <a:schemeClr val="bg1"/>
                </a:solidFill>
                <a:latin typeface="VELUXforOffice"/>
                <a:cs typeface="VELUXforOffice"/>
              </a:rPr>
              <a:t>68</a:t>
            </a:r>
            <a:endParaRPr sz="1799" dirty="0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78" name="object 24">
            <a:extLst>
              <a:ext uri="{FF2B5EF4-FFF2-40B4-BE49-F238E27FC236}">
                <a16:creationId xmlns:a16="http://schemas.microsoft.com/office/drawing/2014/main" id="{7984C11A-2226-4A58-BF71-5DE4C9783994}"/>
              </a:ext>
            </a:extLst>
          </p:cNvPr>
          <p:cNvSpPr txBox="1"/>
          <p:nvPr/>
        </p:nvSpPr>
        <p:spPr>
          <a:xfrm>
            <a:off x="3152822" y="4980468"/>
            <a:ext cx="1329979" cy="807510"/>
          </a:xfrm>
          <a:prstGeom prst="rect">
            <a:avLst/>
          </a:prstGeom>
          <a:ln>
            <a:noFill/>
          </a:ln>
        </p:spPr>
        <p:txBody>
          <a:bodyPr vert="horz" wrap="square" lIns="0" tIns="38090" rIns="0" bIns="0" rtlCol="0">
            <a:spAutoFit/>
          </a:bodyPr>
          <a:lstStyle/>
          <a:p>
            <a:pPr marL="12696" marR="5078" algn="ctr" defTabSz="914126">
              <a:lnSpc>
                <a:spcPts val="1999"/>
              </a:lnSpc>
              <a:spcBef>
                <a:spcPts val="300"/>
              </a:spcBef>
            </a:pPr>
            <a:r>
              <a:rPr sz="1799" dirty="0" err="1">
                <a:solidFill>
                  <a:schemeClr val="bg1"/>
                </a:solidFill>
                <a:latin typeface="VELUXforOffice"/>
                <a:cs typeface="VELUXforOffice"/>
              </a:rPr>
              <a:t>B</a:t>
            </a:r>
            <a:r>
              <a:rPr sz="1799" spc="-40" dirty="0" err="1">
                <a:solidFill>
                  <a:schemeClr val="bg1"/>
                </a:solidFill>
                <a:latin typeface="VELUXforOffice"/>
                <a:cs typeface="VELUXforOffice"/>
              </a:rPr>
              <a:t>e</a:t>
            </a:r>
            <a:r>
              <a:rPr sz="1799" dirty="0" err="1">
                <a:solidFill>
                  <a:schemeClr val="bg1"/>
                </a:solidFill>
                <a:latin typeface="VELUXforOffice"/>
                <a:cs typeface="VELUXforOffice"/>
              </a:rPr>
              <a:t>zpečné</a:t>
            </a:r>
            <a:r>
              <a:rPr sz="1799" dirty="0">
                <a:solidFill>
                  <a:schemeClr val="bg1"/>
                </a:solidFill>
                <a:latin typeface="VELUXforOffice"/>
                <a:cs typeface="VELUXforOffice"/>
              </a:rPr>
              <a:t>  </a:t>
            </a:r>
            <a:r>
              <a:rPr sz="1799" spc="-5" dirty="0" err="1">
                <a:solidFill>
                  <a:schemeClr val="bg1"/>
                </a:solidFill>
                <a:latin typeface="VELUXforOffice"/>
                <a:cs typeface="VELUXforOffice"/>
              </a:rPr>
              <a:t>izolačn</a:t>
            </a:r>
            <a:r>
              <a:rPr lang="cs-CZ" sz="1799" spc="-5" dirty="0">
                <a:solidFill>
                  <a:schemeClr val="bg1"/>
                </a:solidFill>
                <a:latin typeface="VELUXforOffice"/>
                <a:cs typeface="VELUXforOffice"/>
              </a:rPr>
              <a:t>í</a:t>
            </a:r>
            <a:r>
              <a:rPr sz="1799" spc="-5" dirty="0">
                <a:solidFill>
                  <a:schemeClr val="bg1"/>
                </a:solidFill>
                <a:latin typeface="VELUXforOffice"/>
                <a:cs typeface="VELUXforOffice"/>
              </a:rPr>
              <a:t> </a:t>
            </a:r>
            <a:r>
              <a:rPr sz="1799" spc="-10" dirty="0">
                <a:solidFill>
                  <a:schemeClr val="bg1"/>
                </a:solidFill>
                <a:latin typeface="VELUXforOffice"/>
                <a:cs typeface="VELUXforOffice"/>
              </a:rPr>
              <a:t>trojsklo</a:t>
            </a:r>
            <a:endParaRPr sz="1799" dirty="0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79" name="object 25">
            <a:extLst>
              <a:ext uri="{FF2B5EF4-FFF2-40B4-BE49-F238E27FC236}">
                <a16:creationId xmlns:a16="http://schemas.microsoft.com/office/drawing/2014/main" id="{A7BA4E0E-0A00-418D-AE09-BA546C648DC7}"/>
              </a:ext>
            </a:extLst>
          </p:cNvPr>
          <p:cNvSpPr txBox="1"/>
          <p:nvPr/>
        </p:nvSpPr>
        <p:spPr>
          <a:xfrm>
            <a:off x="3454953" y="6250188"/>
            <a:ext cx="725616" cy="299642"/>
          </a:xfrm>
          <a:prstGeom prst="rect">
            <a:avLst/>
          </a:prstGeom>
          <a:ln>
            <a:noFill/>
          </a:ln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b="1" spc="-5" dirty="0">
                <a:solidFill>
                  <a:schemeClr val="bg1"/>
                </a:solidFill>
                <a:latin typeface="VELUXforOffice"/>
                <a:cs typeface="VELUXforOffice"/>
              </a:rPr>
              <a:t>U</a:t>
            </a:r>
            <a:r>
              <a:rPr sz="1575" b="1" spc="-7" baseline="-31746" dirty="0">
                <a:solidFill>
                  <a:schemeClr val="bg1"/>
                </a:solidFill>
                <a:latin typeface="VELUXforOffice"/>
                <a:cs typeface="VELUXforOffice"/>
              </a:rPr>
              <a:t>w</a:t>
            </a:r>
            <a:r>
              <a:rPr sz="1799" b="1" spc="-5" dirty="0">
                <a:solidFill>
                  <a:schemeClr val="bg1"/>
                </a:solidFill>
                <a:latin typeface="VELUXforOffice"/>
                <a:cs typeface="VELUXforOffice"/>
              </a:rPr>
              <a:t>=</a:t>
            </a:r>
            <a:r>
              <a:rPr sz="1799" b="1" spc="-85" dirty="0">
                <a:solidFill>
                  <a:schemeClr val="bg1"/>
                </a:solidFill>
                <a:latin typeface="VELUXforOffice"/>
                <a:cs typeface="VELUXforOffice"/>
              </a:rPr>
              <a:t> </a:t>
            </a:r>
            <a:r>
              <a:rPr sz="1799" b="1" spc="-5" dirty="0">
                <a:solidFill>
                  <a:schemeClr val="bg1"/>
                </a:solidFill>
                <a:latin typeface="VELUXforOffice"/>
                <a:cs typeface="VELUXforOffice"/>
              </a:rPr>
              <a:t>1,1</a:t>
            </a:r>
            <a:endParaRPr sz="1799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80" name="object 26">
            <a:extLst>
              <a:ext uri="{FF2B5EF4-FFF2-40B4-BE49-F238E27FC236}">
                <a16:creationId xmlns:a16="http://schemas.microsoft.com/office/drawing/2014/main" id="{9AE710A3-EC11-44E6-A439-D5E356E98D6B}"/>
              </a:ext>
            </a:extLst>
          </p:cNvPr>
          <p:cNvSpPr txBox="1"/>
          <p:nvPr/>
        </p:nvSpPr>
        <p:spPr>
          <a:xfrm>
            <a:off x="4939850" y="4472651"/>
            <a:ext cx="1260147" cy="29964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b="1" dirty="0" err="1">
                <a:solidFill>
                  <a:schemeClr val="bg1"/>
                </a:solidFill>
                <a:latin typeface="VELUXforOffice"/>
                <a:cs typeface="VELUXforOffice"/>
              </a:rPr>
              <a:t>Zasklen</a:t>
            </a:r>
            <a:r>
              <a:rPr lang="cs-CZ" sz="1799" b="1" dirty="0">
                <a:solidFill>
                  <a:schemeClr val="bg1"/>
                </a:solidFill>
                <a:latin typeface="VELUXforOffice"/>
                <a:cs typeface="VELUXforOffice"/>
              </a:rPr>
              <a:t>í</a:t>
            </a:r>
            <a:r>
              <a:rPr sz="1799" b="1" spc="-100" dirty="0">
                <a:solidFill>
                  <a:schemeClr val="bg1"/>
                </a:solidFill>
                <a:latin typeface="VELUXforOffice"/>
                <a:cs typeface="VELUXforOffice"/>
              </a:rPr>
              <a:t> </a:t>
            </a:r>
            <a:r>
              <a:rPr sz="1799" b="1" dirty="0">
                <a:solidFill>
                  <a:schemeClr val="bg1"/>
                </a:solidFill>
                <a:latin typeface="VELUXforOffice"/>
                <a:cs typeface="VELUXforOffice"/>
              </a:rPr>
              <a:t>66</a:t>
            </a:r>
            <a:endParaRPr sz="1799" dirty="0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81" name="object 27">
            <a:extLst>
              <a:ext uri="{FF2B5EF4-FFF2-40B4-BE49-F238E27FC236}">
                <a16:creationId xmlns:a16="http://schemas.microsoft.com/office/drawing/2014/main" id="{2DAFA47D-AFA9-4B79-B7B7-C451C6528D35}"/>
              </a:ext>
            </a:extLst>
          </p:cNvPr>
          <p:cNvSpPr txBox="1"/>
          <p:nvPr/>
        </p:nvSpPr>
        <p:spPr>
          <a:xfrm>
            <a:off x="4620023" y="4980469"/>
            <a:ext cx="1767977" cy="589895"/>
          </a:xfrm>
          <a:prstGeom prst="rect">
            <a:avLst/>
          </a:prstGeom>
          <a:ln>
            <a:noFill/>
          </a:ln>
        </p:spPr>
        <p:txBody>
          <a:bodyPr vert="horz" wrap="square" lIns="0" tIns="38090" rIns="0" bIns="0" rtlCol="0">
            <a:spAutoFit/>
          </a:bodyPr>
          <a:lstStyle/>
          <a:p>
            <a:pPr marL="463411" marR="5078" indent="-451349" algn="ctr" defTabSz="914126">
              <a:lnSpc>
                <a:spcPts val="1999"/>
              </a:lnSpc>
              <a:spcBef>
                <a:spcPts val="300"/>
              </a:spcBef>
            </a:pPr>
            <a:r>
              <a:rPr sz="1799" dirty="0" err="1">
                <a:solidFill>
                  <a:schemeClr val="bg1"/>
                </a:solidFill>
                <a:latin typeface="VELUXforOffice"/>
                <a:cs typeface="VELUXforOffice"/>
              </a:rPr>
              <a:t>Níz</a:t>
            </a:r>
            <a:r>
              <a:rPr sz="1799" spc="-25" dirty="0" err="1">
                <a:solidFill>
                  <a:schemeClr val="bg1"/>
                </a:solidFill>
                <a:latin typeface="VELUXforOffice"/>
                <a:cs typeface="VELUXforOffice"/>
              </a:rPr>
              <a:t>k</a:t>
            </a:r>
            <a:r>
              <a:rPr sz="1799" dirty="0" err="1">
                <a:solidFill>
                  <a:schemeClr val="bg1"/>
                </a:solidFill>
                <a:latin typeface="VELUXforOffice"/>
                <a:cs typeface="VELUXforOffice"/>
              </a:rPr>
              <a:t>oene</a:t>
            </a:r>
            <a:r>
              <a:rPr sz="1799" spc="-50" dirty="0" err="1">
                <a:solidFill>
                  <a:schemeClr val="bg1"/>
                </a:solidFill>
                <a:latin typeface="VELUXforOffice"/>
                <a:cs typeface="VELUXforOffice"/>
              </a:rPr>
              <a:t>r</a:t>
            </a:r>
            <a:r>
              <a:rPr sz="1799" dirty="0" err="1">
                <a:solidFill>
                  <a:schemeClr val="bg1"/>
                </a:solidFill>
                <a:latin typeface="VELUXforOffice"/>
                <a:cs typeface="VELUXforOffice"/>
              </a:rPr>
              <a:t>g</a:t>
            </a:r>
            <a:r>
              <a:rPr sz="1799" spc="-15" dirty="0" err="1">
                <a:solidFill>
                  <a:schemeClr val="bg1"/>
                </a:solidFill>
                <a:latin typeface="VELUXforOffice"/>
                <a:cs typeface="VELUXforOffice"/>
              </a:rPr>
              <a:t>e</a:t>
            </a:r>
            <a:r>
              <a:rPr sz="1799" dirty="0" err="1">
                <a:solidFill>
                  <a:schemeClr val="bg1"/>
                </a:solidFill>
                <a:latin typeface="VELUXforOffice"/>
                <a:cs typeface="VELUXforOffice"/>
              </a:rPr>
              <a:t>tic</a:t>
            </a:r>
            <a:r>
              <a:rPr sz="1799" spc="-25" dirty="0" err="1">
                <a:solidFill>
                  <a:schemeClr val="bg1"/>
                </a:solidFill>
                <a:latin typeface="VELUXforOffice"/>
                <a:cs typeface="VELUXforOffice"/>
              </a:rPr>
              <a:t>k</a:t>
            </a:r>
            <a:r>
              <a:rPr sz="1799" dirty="0" err="1">
                <a:solidFill>
                  <a:schemeClr val="bg1"/>
                </a:solidFill>
                <a:latin typeface="VELUXforOffice"/>
                <a:cs typeface="VELUXforOffice"/>
              </a:rPr>
              <a:t>é</a:t>
            </a:r>
            <a:endParaRPr lang="cs-CZ" sz="1799" dirty="0">
              <a:solidFill>
                <a:schemeClr val="bg1"/>
              </a:solidFill>
              <a:latin typeface="VELUXforOffice"/>
              <a:cs typeface="VELUXforOffice"/>
            </a:endParaRPr>
          </a:p>
          <a:p>
            <a:pPr marL="463411" marR="5078" indent="-451349" algn="ctr" defTabSz="914126">
              <a:lnSpc>
                <a:spcPts val="1999"/>
              </a:lnSpc>
              <a:spcBef>
                <a:spcPts val="300"/>
              </a:spcBef>
            </a:pPr>
            <a:r>
              <a:rPr lang="cs-CZ" sz="1799" dirty="0">
                <a:solidFill>
                  <a:schemeClr val="bg1"/>
                </a:solidFill>
                <a:latin typeface="VELUXforOffice"/>
                <a:cs typeface="VELUXforOffice"/>
              </a:rPr>
              <a:t>bezpečné </a:t>
            </a:r>
            <a:r>
              <a:rPr sz="1799" spc="-10" dirty="0" err="1">
                <a:solidFill>
                  <a:schemeClr val="bg1"/>
                </a:solidFill>
                <a:latin typeface="VELUXforOffice"/>
                <a:cs typeface="VELUXforOffice"/>
              </a:rPr>
              <a:t>trojsklo</a:t>
            </a:r>
            <a:endParaRPr sz="1799" dirty="0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82" name="object 28">
            <a:extLst>
              <a:ext uri="{FF2B5EF4-FFF2-40B4-BE49-F238E27FC236}">
                <a16:creationId xmlns:a16="http://schemas.microsoft.com/office/drawing/2014/main" id="{F5B7A13D-0A5A-426A-A331-9585E2FD1D8F}"/>
              </a:ext>
            </a:extLst>
          </p:cNvPr>
          <p:cNvSpPr txBox="1"/>
          <p:nvPr/>
        </p:nvSpPr>
        <p:spPr>
          <a:xfrm>
            <a:off x="5191245" y="6250188"/>
            <a:ext cx="757358" cy="299642"/>
          </a:xfrm>
          <a:prstGeom prst="rect">
            <a:avLst/>
          </a:prstGeom>
          <a:ln>
            <a:noFill/>
          </a:ln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b="1" spc="-5" dirty="0">
                <a:solidFill>
                  <a:schemeClr val="bg1"/>
                </a:solidFill>
                <a:latin typeface="VELUXforOffice"/>
                <a:cs typeface="VELUXforOffice"/>
              </a:rPr>
              <a:t>U</a:t>
            </a:r>
            <a:r>
              <a:rPr sz="1575" b="1" spc="-7" baseline="-31746" dirty="0">
                <a:solidFill>
                  <a:schemeClr val="bg1"/>
                </a:solidFill>
                <a:latin typeface="VELUXforOffice"/>
                <a:cs typeface="VELUXforOffice"/>
              </a:rPr>
              <a:t>w</a:t>
            </a:r>
            <a:r>
              <a:rPr sz="1799" b="1" spc="-5" dirty="0">
                <a:solidFill>
                  <a:schemeClr val="bg1"/>
                </a:solidFill>
                <a:latin typeface="VELUXforOffice"/>
                <a:cs typeface="VELUXforOffice"/>
              </a:rPr>
              <a:t>=</a:t>
            </a:r>
            <a:r>
              <a:rPr sz="1799" b="1" spc="-85" dirty="0">
                <a:solidFill>
                  <a:schemeClr val="bg1"/>
                </a:solidFill>
                <a:latin typeface="VELUXforOffice"/>
                <a:cs typeface="VELUXforOffice"/>
              </a:rPr>
              <a:t> </a:t>
            </a:r>
            <a:r>
              <a:rPr sz="1799" b="1" spc="-20" dirty="0">
                <a:solidFill>
                  <a:schemeClr val="bg1"/>
                </a:solidFill>
                <a:latin typeface="VELUXforOffice"/>
                <a:cs typeface="VELUXforOffice"/>
              </a:rPr>
              <a:t>1,0</a:t>
            </a:r>
            <a:endParaRPr sz="1799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83" name="object 29">
            <a:extLst>
              <a:ext uri="{FF2B5EF4-FFF2-40B4-BE49-F238E27FC236}">
                <a16:creationId xmlns:a16="http://schemas.microsoft.com/office/drawing/2014/main" id="{70C665F7-C0FC-4B7B-91BF-B924E3852749}"/>
              </a:ext>
            </a:extLst>
          </p:cNvPr>
          <p:cNvSpPr/>
          <p:nvPr/>
        </p:nvSpPr>
        <p:spPr>
          <a:xfrm>
            <a:off x="1182975" y="2892688"/>
            <a:ext cx="5293657" cy="1635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30">
            <a:extLst>
              <a:ext uri="{FF2B5EF4-FFF2-40B4-BE49-F238E27FC236}">
                <a16:creationId xmlns:a16="http://schemas.microsoft.com/office/drawing/2014/main" id="{163BEF13-EDAD-426C-8F23-402580037110}"/>
              </a:ext>
            </a:extLst>
          </p:cNvPr>
          <p:cNvSpPr txBox="1"/>
          <p:nvPr/>
        </p:nvSpPr>
        <p:spPr>
          <a:xfrm>
            <a:off x="6693886" y="4472651"/>
            <a:ext cx="1255703" cy="29964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b="1" dirty="0" err="1">
                <a:solidFill>
                  <a:schemeClr val="bg1"/>
                </a:solidFill>
                <a:latin typeface="VELUXforOffice"/>
                <a:cs typeface="VELUXforOffice"/>
              </a:rPr>
              <a:t>Zasklen</a:t>
            </a:r>
            <a:r>
              <a:rPr lang="cs-CZ" sz="1799" b="1" dirty="0">
                <a:solidFill>
                  <a:schemeClr val="bg1"/>
                </a:solidFill>
                <a:latin typeface="VELUXforOffice"/>
                <a:cs typeface="VELUXforOffice"/>
              </a:rPr>
              <a:t>í</a:t>
            </a:r>
            <a:r>
              <a:rPr sz="1799" b="1" spc="-100" dirty="0">
                <a:solidFill>
                  <a:schemeClr val="bg1"/>
                </a:solidFill>
                <a:latin typeface="VELUXforOffice"/>
                <a:cs typeface="VELUXforOffice"/>
              </a:rPr>
              <a:t> </a:t>
            </a:r>
            <a:r>
              <a:rPr sz="1799" b="1" dirty="0">
                <a:solidFill>
                  <a:schemeClr val="bg1"/>
                </a:solidFill>
                <a:latin typeface="VELUXforOffice"/>
                <a:cs typeface="VELUXforOffice"/>
              </a:rPr>
              <a:t>62</a:t>
            </a:r>
            <a:endParaRPr sz="1799" dirty="0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85" name="object 31">
            <a:extLst>
              <a:ext uri="{FF2B5EF4-FFF2-40B4-BE49-F238E27FC236}">
                <a16:creationId xmlns:a16="http://schemas.microsoft.com/office/drawing/2014/main" id="{800ABD5D-D333-474B-8972-671454514249}"/>
              </a:ext>
            </a:extLst>
          </p:cNvPr>
          <p:cNvSpPr txBox="1"/>
          <p:nvPr/>
        </p:nvSpPr>
        <p:spPr>
          <a:xfrm>
            <a:off x="6525222" y="4980468"/>
            <a:ext cx="1592800" cy="1064384"/>
          </a:xfrm>
          <a:prstGeom prst="rect">
            <a:avLst/>
          </a:prstGeom>
          <a:ln>
            <a:noFill/>
          </a:ln>
        </p:spPr>
        <p:txBody>
          <a:bodyPr vert="horz" wrap="square" lIns="0" tIns="38090" rIns="0" bIns="0" rtlCol="0">
            <a:spAutoFit/>
          </a:bodyPr>
          <a:lstStyle/>
          <a:p>
            <a:pPr marL="12696" marR="5078" indent="-635" algn="ctr" defTabSz="914126">
              <a:lnSpc>
                <a:spcPts val="1999"/>
              </a:lnSpc>
              <a:spcBef>
                <a:spcPts val="300"/>
              </a:spcBef>
            </a:pPr>
            <a:r>
              <a:rPr lang="cs-CZ" sz="1799" spc="-5" dirty="0">
                <a:solidFill>
                  <a:schemeClr val="bg1"/>
                </a:solidFill>
                <a:latin typeface="VELUXforOffice"/>
                <a:cs typeface="VELUXforOffice"/>
              </a:rPr>
              <a:t>Prémiové nízkoenergetické trojsklo proti hluku</a:t>
            </a:r>
            <a:endParaRPr sz="1799" dirty="0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86" name="object 32">
            <a:extLst>
              <a:ext uri="{FF2B5EF4-FFF2-40B4-BE49-F238E27FC236}">
                <a16:creationId xmlns:a16="http://schemas.microsoft.com/office/drawing/2014/main" id="{95CED626-37C8-48D2-B2CC-7A373D56BC46}"/>
              </a:ext>
            </a:extLst>
          </p:cNvPr>
          <p:cNvSpPr txBox="1"/>
          <p:nvPr/>
        </p:nvSpPr>
        <p:spPr>
          <a:xfrm>
            <a:off x="6592641" y="6250188"/>
            <a:ext cx="1457580" cy="289692"/>
          </a:xfrm>
          <a:prstGeom prst="rect">
            <a:avLst/>
          </a:prstGeom>
          <a:ln>
            <a:noFill/>
          </a:ln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b="1" spc="-5" dirty="0">
                <a:solidFill>
                  <a:schemeClr val="bg1"/>
                </a:solidFill>
                <a:latin typeface="VELUXforOffice"/>
                <a:cs typeface="VELUXforOffice"/>
              </a:rPr>
              <a:t>U</a:t>
            </a:r>
            <a:r>
              <a:rPr sz="1575" b="1" spc="-7" baseline="-31746" dirty="0">
                <a:solidFill>
                  <a:schemeClr val="bg1"/>
                </a:solidFill>
                <a:latin typeface="VELUXforOffice"/>
                <a:cs typeface="VELUXforOffice"/>
              </a:rPr>
              <a:t>w</a:t>
            </a:r>
            <a:r>
              <a:rPr sz="1799" b="1" spc="-5" dirty="0">
                <a:solidFill>
                  <a:schemeClr val="bg1"/>
                </a:solidFill>
                <a:latin typeface="VELUXforOffice"/>
                <a:cs typeface="VELUXforOffice"/>
              </a:rPr>
              <a:t>=</a:t>
            </a:r>
            <a:r>
              <a:rPr sz="1799" b="1" spc="-85" dirty="0">
                <a:solidFill>
                  <a:schemeClr val="bg1"/>
                </a:solidFill>
                <a:latin typeface="VELUXforOffice"/>
                <a:cs typeface="VELUXforOffice"/>
              </a:rPr>
              <a:t> </a:t>
            </a:r>
            <a:r>
              <a:rPr sz="1799" b="1" spc="-10" dirty="0">
                <a:solidFill>
                  <a:schemeClr val="bg1"/>
                </a:solidFill>
                <a:latin typeface="VELUXforOffice"/>
                <a:cs typeface="VELUXforOffice"/>
              </a:rPr>
              <a:t>0,</a:t>
            </a:r>
            <a:r>
              <a:rPr lang="cs-CZ" sz="1799" b="1" spc="-10" dirty="0">
                <a:solidFill>
                  <a:schemeClr val="bg1"/>
                </a:solidFill>
                <a:latin typeface="VELUXforOffice"/>
                <a:cs typeface="VELUXforOffice"/>
              </a:rPr>
              <a:t>92</a:t>
            </a:r>
            <a:r>
              <a:rPr sz="1799" b="1" spc="-10" dirty="0">
                <a:solidFill>
                  <a:schemeClr val="bg1"/>
                </a:solidFill>
                <a:latin typeface="VELUXforOffice"/>
                <a:cs typeface="VELUXforOffice"/>
              </a:rPr>
              <a:t>–0,</a:t>
            </a:r>
            <a:r>
              <a:rPr lang="cs-CZ" sz="1799" b="1" spc="-10" dirty="0">
                <a:solidFill>
                  <a:schemeClr val="bg1"/>
                </a:solidFill>
                <a:latin typeface="VELUXforOffice"/>
                <a:cs typeface="VELUXforOffice"/>
              </a:rPr>
              <a:t>96</a:t>
            </a:r>
            <a:endParaRPr sz="1799" dirty="0">
              <a:solidFill>
                <a:schemeClr val="bg1"/>
              </a:solidFill>
              <a:latin typeface="VELUXforOffice"/>
              <a:cs typeface="VELUXforOffice"/>
            </a:endParaRPr>
          </a:p>
        </p:txBody>
      </p:sp>
      <p:sp>
        <p:nvSpPr>
          <p:cNvPr id="87" name="object 33">
            <a:extLst>
              <a:ext uri="{FF2B5EF4-FFF2-40B4-BE49-F238E27FC236}">
                <a16:creationId xmlns:a16="http://schemas.microsoft.com/office/drawing/2014/main" id="{4C20FA15-348F-4800-A61A-C396386CCB09}"/>
              </a:ext>
            </a:extLst>
          </p:cNvPr>
          <p:cNvSpPr/>
          <p:nvPr/>
        </p:nvSpPr>
        <p:spPr>
          <a:xfrm>
            <a:off x="6426594" y="2892688"/>
            <a:ext cx="1789726" cy="16358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38">
            <a:extLst>
              <a:ext uri="{FF2B5EF4-FFF2-40B4-BE49-F238E27FC236}">
                <a16:creationId xmlns:a16="http://schemas.microsoft.com/office/drawing/2014/main" id="{D18234E3-A593-40FD-854F-022C3371A61B}"/>
              </a:ext>
            </a:extLst>
          </p:cNvPr>
          <p:cNvSpPr/>
          <p:nvPr/>
        </p:nvSpPr>
        <p:spPr>
          <a:xfrm>
            <a:off x="1361949" y="4897137"/>
            <a:ext cx="1432187" cy="0"/>
          </a:xfrm>
          <a:custGeom>
            <a:avLst/>
            <a:gdLst/>
            <a:ahLst/>
            <a:cxnLst/>
            <a:rect l="l" t="t" r="r" b="b"/>
            <a:pathLst>
              <a:path w="1432560">
                <a:moveTo>
                  <a:pt x="0" y="0"/>
                </a:moveTo>
                <a:lnTo>
                  <a:pt x="1432153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9" name="object 39">
            <a:extLst>
              <a:ext uri="{FF2B5EF4-FFF2-40B4-BE49-F238E27FC236}">
                <a16:creationId xmlns:a16="http://schemas.microsoft.com/office/drawing/2014/main" id="{8A69E801-3E8B-413D-BE8A-E3A63CC6FE85}"/>
              </a:ext>
            </a:extLst>
          </p:cNvPr>
          <p:cNvSpPr/>
          <p:nvPr/>
        </p:nvSpPr>
        <p:spPr>
          <a:xfrm>
            <a:off x="1361949" y="6152572"/>
            <a:ext cx="1432187" cy="0"/>
          </a:xfrm>
          <a:custGeom>
            <a:avLst/>
            <a:gdLst/>
            <a:ahLst/>
            <a:cxnLst/>
            <a:rect l="l" t="t" r="r" b="b"/>
            <a:pathLst>
              <a:path w="1432560">
                <a:moveTo>
                  <a:pt x="0" y="0"/>
                </a:moveTo>
                <a:lnTo>
                  <a:pt x="1432153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0" name="object 40">
            <a:extLst>
              <a:ext uri="{FF2B5EF4-FFF2-40B4-BE49-F238E27FC236}">
                <a16:creationId xmlns:a16="http://schemas.microsoft.com/office/drawing/2014/main" id="{AF35A042-1C95-4789-AD86-33E6B6C7B26F}"/>
              </a:ext>
            </a:extLst>
          </p:cNvPr>
          <p:cNvSpPr/>
          <p:nvPr/>
        </p:nvSpPr>
        <p:spPr>
          <a:xfrm>
            <a:off x="3109821" y="4897137"/>
            <a:ext cx="1432187" cy="0"/>
          </a:xfrm>
          <a:custGeom>
            <a:avLst/>
            <a:gdLst/>
            <a:ahLst/>
            <a:cxnLst/>
            <a:rect l="l" t="t" r="r" b="b"/>
            <a:pathLst>
              <a:path w="1432559">
                <a:moveTo>
                  <a:pt x="0" y="0"/>
                </a:moveTo>
                <a:lnTo>
                  <a:pt x="1432153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1" name="object 41">
            <a:extLst>
              <a:ext uri="{FF2B5EF4-FFF2-40B4-BE49-F238E27FC236}">
                <a16:creationId xmlns:a16="http://schemas.microsoft.com/office/drawing/2014/main" id="{629C3E0B-469C-442B-AA3C-631B8C57F6FB}"/>
              </a:ext>
            </a:extLst>
          </p:cNvPr>
          <p:cNvSpPr/>
          <p:nvPr/>
        </p:nvSpPr>
        <p:spPr>
          <a:xfrm>
            <a:off x="3109821" y="6152572"/>
            <a:ext cx="1432187" cy="0"/>
          </a:xfrm>
          <a:custGeom>
            <a:avLst/>
            <a:gdLst/>
            <a:ahLst/>
            <a:cxnLst/>
            <a:rect l="l" t="t" r="r" b="b"/>
            <a:pathLst>
              <a:path w="1432559">
                <a:moveTo>
                  <a:pt x="0" y="0"/>
                </a:moveTo>
                <a:lnTo>
                  <a:pt x="1432153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2" name="object 42">
            <a:extLst>
              <a:ext uri="{FF2B5EF4-FFF2-40B4-BE49-F238E27FC236}">
                <a16:creationId xmlns:a16="http://schemas.microsoft.com/office/drawing/2014/main" id="{88C6AEAF-10CD-4544-BFF7-D799ADF3F155}"/>
              </a:ext>
            </a:extLst>
          </p:cNvPr>
          <p:cNvSpPr/>
          <p:nvPr/>
        </p:nvSpPr>
        <p:spPr>
          <a:xfrm>
            <a:off x="4857693" y="4897137"/>
            <a:ext cx="1432187" cy="0"/>
          </a:xfrm>
          <a:custGeom>
            <a:avLst/>
            <a:gdLst/>
            <a:ahLst/>
            <a:cxnLst/>
            <a:rect l="l" t="t" r="r" b="b"/>
            <a:pathLst>
              <a:path w="1432559">
                <a:moveTo>
                  <a:pt x="0" y="0"/>
                </a:moveTo>
                <a:lnTo>
                  <a:pt x="1432153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3" name="object 43">
            <a:extLst>
              <a:ext uri="{FF2B5EF4-FFF2-40B4-BE49-F238E27FC236}">
                <a16:creationId xmlns:a16="http://schemas.microsoft.com/office/drawing/2014/main" id="{65F9B550-9EF1-4C28-BE7B-47E77545EC71}"/>
              </a:ext>
            </a:extLst>
          </p:cNvPr>
          <p:cNvSpPr/>
          <p:nvPr/>
        </p:nvSpPr>
        <p:spPr>
          <a:xfrm>
            <a:off x="4857693" y="6152572"/>
            <a:ext cx="1432187" cy="0"/>
          </a:xfrm>
          <a:custGeom>
            <a:avLst/>
            <a:gdLst/>
            <a:ahLst/>
            <a:cxnLst/>
            <a:rect l="l" t="t" r="r" b="b"/>
            <a:pathLst>
              <a:path w="1432559">
                <a:moveTo>
                  <a:pt x="0" y="0"/>
                </a:moveTo>
                <a:lnTo>
                  <a:pt x="1432153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4" name="object 44">
            <a:extLst>
              <a:ext uri="{FF2B5EF4-FFF2-40B4-BE49-F238E27FC236}">
                <a16:creationId xmlns:a16="http://schemas.microsoft.com/office/drawing/2014/main" id="{5B2E63FB-3985-4DC0-AE97-AD5086246EAF}"/>
              </a:ext>
            </a:extLst>
          </p:cNvPr>
          <p:cNvSpPr/>
          <p:nvPr/>
        </p:nvSpPr>
        <p:spPr>
          <a:xfrm>
            <a:off x="6605565" y="4897137"/>
            <a:ext cx="1432187" cy="0"/>
          </a:xfrm>
          <a:custGeom>
            <a:avLst/>
            <a:gdLst/>
            <a:ahLst/>
            <a:cxnLst/>
            <a:rect l="l" t="t" r="r" b="b"/>
            <a:pathLst>
              <a:path w="1432559">
                <a:moveTo>
                  <a:pt x="0" y="0"/>
                </a:moveTo>
                <a:lnTo>
                  <a:pt x="1432153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5" name="object 45">
            <a:extLst>
              <a:ext uri="{FF2B5EF4-FFF2-40B4-BE49-F238E27FC236}">
                <a16:creationId xmlns:a16="http://schemas.microsoft.com/office/drawing/2014/main" id="{A11325E5-4B13-4EB6-AC32-59D32A7E4D4F}"/>
              </a:ext>
            </a:extLst>
          </p:cNvPr>
          <p:cNvSpPr/>
          <p:nvPr/>
        </p:nvSpPr>
        <p:spPr>
          <a:xfrm>
            <a:off x="6605565" y="6152572"/>
            <a:ext cx="1432187" cy="0"/>
          </a:xfrm>
          <a:custGeom>
            <a:avLst/>
            <a:gdLst/>
            <a:ahLst/>
            <a:cxnLst/>
            <a:rect l="l" t="t" r="r" b="b"/>
            <a:pathLst>
              <a:path w="1432559">
                <a:moveTo>
                  <a:pt x="0" y="0"/>
                </a:moveTo>
                <a:lnTo>
                  <a:pt x="1432153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1" name="object 4">
            <a:extLst>
              <a:ext uri="{FF2B5EF4-FFF2-40B4-BE49-F238E27FC236}">
                <a16:creationId xmlns:a16="http://schemas.microsoft.com/office/drawing/2014/main" id="{A3CB9EC2-62AB-43F5-AAEE-6C8A54CBC426}"/>
              </a:ext>
            </a:extLst>
          </p:cNvPr>
          <p:cNvSpPr txBox="1"/>
          <p:nvPr/>
        </p:nvSpPr>
        <p:spPr>
          <a:xfrm>
            <a:off x="1104598" y="78258"/>
            <a:ext cx="4077240" cy="579495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spc="-10" dirty="0">
                <a:solidFill>
                  <a:srgbClr val="231F20"/>
                </a:solidFill>
                <a:latin typeface="VELUXforOffice"/>
                <a:cs typeface="VELUXforOffice"/>
              </a:rPr>
              <a:t>VELUX </a:t>
            </a:r>
            <a:r>
              <a:rPr sz="1799" spc="-20" dirty="0">
                <a:solidFill>
                  <a:srgbClr val="231F20"/>
                </a:solidFill>
                <a:latin typeface="VELUXforOffice"/>
                <a:cs typeface="VELUXforOffice"/>
              </a:rPr>
              <a:t>SYSTÉM</a:t>
            </a:r>
            <a:endParaRPr lang="cs-CZ" sz="1799" spc="-20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marL="12696" defTabSz="914126">
              <a:spcBef>
                <a:spcPts val="100"/>
              </a:spcBef>
            </a:pPr>
            <a:r>
              <a:rPr lang="cs-CZ" sz="1799" spc="-10" dirty="0">
                <a:solidFill>
                  <a:srgbClr val="231F20"/>
                </a:solidFill>
                <a:latin typeface="VELUXforOffice"/>
                <a:cs typeface="VELUXforOffice"/>
              </a:rPr>
              <a:t>STEŠNÍ OKNA</a:t>
            </a:r>
            <a:endParaRPr sz="17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</p:spTree>
    <p:extLst>
      <p:ext uri="{BB962C8B-B14F-4D97-AF65-F5344CB8AC3E}">
        <p14:creationId xmlns:p14="http://schemas.microsoft.com/office/powerpoint/2010/main" val="3612688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31" y="1372156"/>
            <a:ext cx="6979237" cy="49478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01" y="4617455"/>
            <a:ext cx="1196441" cy="89268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4928" y="396813"/>
            <a:ext cx="6662713" cy="52969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j-ea"/>
                <a:cs typeface="+mj-cs"/>
              </a:rPr>
              <a:t>Systémové</a:t>
            </a:r>
            <a:r>
              <a:rPr kumimoji="0" lang="en-GB" sz="22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j-ea"/>
                <a:cs typeface="+mj-cs"/>
              </a:rPr>
              <a:t> </a:t>
            </a:r>
            <a:r>
              <a:rPr kumimoji="0" lang="en-GB" sz="22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j-ea"/>
                <a:cs typeface="+mj-cs"/>
              </a:rPr>
              <a:t>řešení</a:t>
            </a:r>
            <a:r>
              <a:rPr kumimoji="0" lang="en-GB" sz="22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j-ea"/>
                <a:cs typeface="+mj-cs"/>
              </a:rPr>
              <a:t> </a:t>
            </a:r>
            <a:r>
              <a:rPr kumimoji="0" lang="en-GB" sz="22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j-ea"/>
                <a:cs typeface="+mj-cs"/>
              </a:rPr>
              <a:t>osazení</a:t>
            </a:r>
            <a:r>
              <a:rPr kumimoji="0" lang="en-GB" sz="22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j-ea"/>
                <a:cs typeface="+mj-cs"/>
              </a:rPr>
              <a:t> </a:t>
            </a:r>
            <a:r>
              <a:rPr kumimoji="0" lang="en-GB" sz="22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j-ea"/>
                <a:cs typeface="+mj-cs"/>
              </a:rPr>
              <a:t>střešních</a:t>
            </a:r>
            <a:r>
              <a:rPr kumimoji="0" lang="en-GB" sz="22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j-ea"/>
                <a:cs typeface="+mj-cs"/>
              </a:rPr>
              <a:t> </a:t>
            </a:r>
            <a:r>
              <a:rPr kumimoji="0" lang="en-GB" sz="22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j-ea"/>
                <a:cs typeface="+mj-cs"/>
              </a:rPr>
              <a:t>oken</a:t>
            </a:r>
            <a:r>
              <a:rPr kumimoji="0" lang="en-GB" sz="22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j-ea"/>
                <a:cs typeface="+mj-cs"/>
              </a:rPr>
              <a:t> VELUX</a:t>
            </a:r>
            <a:endParaRPr kumimoji="0" lang="en-GB" sz="221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35"/>
          <a:stretch/>
        </p:blipFill>
        <p:spPr>
          <a:xfrm>
            <a:off x="1718732" y="3086707"/>
            <a:ext cx="1196441" cy="1419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621251" y="3869305"/>
            <a:ext cx="715832" cy="495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9"/>
          <a:stretch/>
        </p:blipFill>
        <p:spPr>
          <a:xfrm>
            <a:off x="8821227" y="4300692"/>
            <a:ext cx="1112484" cy="9662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934" y="3467130"/>
            <a:ext cx="1101075" cy="82043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V="1">
            <a:off x="7824193" y="3846083"/>
            <a:ext cx="1196441" cy="398814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2828925" y="4682679"/>
            <a:ext cx="1738290" cy="408044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53" y="1372156"/>
            <a:ext cx="1203746" cy="160354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 flipV="1">
            <a:off x="2227133" y="2725108"/>
            <a:ext cx="2938304" cy="1435051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 flipV="1">
            <a:off x="2828925" y="3759354"/>
            <a:ext cx="2476694" cy="606017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1895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42"/>
          <p:cNvSpPr/>
          <p:nvPr/>
        </p:nvSpPr>
        <p:spPr>
          <a:xfrm>
            <a:off x="10719602" y="368006"/>
            <a:ext cx="1101438" cy="367569"/>
          </a:xfrm>
          <a:custGeom>
            <a:avLst/>
            <a:gdLst/>
            <a:ahLst/>
            <a:cxnLst/>
            <a:rect l="l" t="t" r="r" b="b"/>
            <a:pathLst>
              <a:path w="1101725" h="367665">
                <a:moveTo>
                  <a:pt x="0" y="367195"/>
                </a:moveTo>
                <a:lnTo>
                  <a:pt x="1101598" y="367195"/>
                </a:lnTo>
                <a:lnTo>
                  <a:pt x="1101598" y="0"/>
                </a:lnTo>
                <a:lnTo>
                  <a:pt x="0" y="0"/>
                </a:lnTo>
                <a:lnTo>
                  <a:pt x="0" y="36719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813639" y="454841"/>
            <a:ext cx="956695" cy="196164"/>
          </a:xfrm>
          <a:custGeom>
            <a:avLst/>
            <a:gdLst/>
            <a:ahLst/>
            <a:cxnLst/>
            <a:rect l="l" t="t" r="r" b="b"/>
            <a:pathLst>
              <a:path w="956945" h="196215">
                <a:moveTo>
                  <a:pt x="807808" y="0"/>
                </a:moveTo>
                <a:lnTo>
                  <a:pt x="723772" y="0"/>
                </a:lnTo>
                <a:lnTo>
                  <a:pt x="723772" y="32766"/>
                </a:lnTo>
                <a:lnTo>
                  <a:pt x="740409" y="32766"/>
                </a:lnTo>
                <a:lnTo>
                  <a:pt x="783856" y="94030"/>
                </a:lnTo>
                <a:lnTo>
                  <a:pt x="739889" y="160693"/>
                </a:lnTo>
                <a:lnTo>
                  <a:pt x="719607" y="160693"/>
                </a:lnTo>
                <a:lnTo>
                  <a:pt x="719607" y="193471"/>
                </a:lnTo>
                <a:lnTo>
                  <a:pt x="796226" y="193471"/>
                </a:lnTo>
                <a:lnTo>
                  <a:pt x="796226" y="162687"/>
                </a:lnTo>
                <a:lnTo>
                  <a:pt x="778052" y="162687"/>
                </a:lnTo>
                <a:lnTo>
                  <a:pt x="804913" y="122516"/>
                </a:lnTo>
                <a:lnTo>
                  <a:pt x="856059" y="122516"/>
                </a:lnTo>
                <a:lnTo>
                  <a:pt x="837298" y="96012"/>
                </a:lnTo>
                <a:lnTo>
                  <a:pt x="856763" y="66954"/>
                </a:lnTo>
                <a:lnTo>
                  <a:pt x="817283" y="66954"/>
                </a:lnTo>
                <a:lnTo>
                  <a:pt x="790689" y="30772"/>
                </a:lnTo>
                <a:lnTo>
                  <a:pt x="807808" y="30772"/>
                </a:lnTo>
                <a:lnTo>
                  <a:pt x="807808" y="0"/>
                </a:lnTo>
                <a:close/>
              </a:path>
              <a:path w="956945" h="196215">
                <a:moveTo>
                  <a:pt x="856059" y="122516"/>
                </a:moveTo>
                <a:lnTo>
                  <a:pt x="804913" y="122516"/>
                </a:lnTo>
                <a:lnTo>
                  <a:pt x="832548" y="162687"/>
                </a:lnTo>
                <a:lnTo>
                  <a:pt x="814387" y="162687"/>
                </a:lnTo>
                <a:lnTo>
                  <a:pt x="814387" y="193471"/>
                </a:lnTo>
                <a:lnTo>
                  <a:pt x="904659" y="193471"/>
                </a:lnTo>
                <a:lnTo>
                  <a:pt x="904659" y="160693"/>
                </a:lnTo>
                <a:lnTo>
                  <a:pt x="883081" y="160693"/>
                </a:lnTo>
                <a:lnTo>
                  <a:pt x="856059" y="122516"/>
                </a:lnTo>
                <a:close/>
              </a:path>
              <a:path w="956945" h="196215">
                <a:moveTo>
                  <a:pt x="926820" y="66624"/>
                </a:moveTo>
                <a:lnTo>
                  <a:pt x="896860" y="96012"/>
                </a:lnTo>
                <a:lnTo>
                  <a:pt x="896837" y="97345"/>
                </a:lnTo>
                <a:lnTo>
                  <a:pt x="899000" y="108682"/>
                </a:lnTo>
                <a:lnTo>
                  <a:pt x="905295" y="118224"/>
                </a:lnTo>
                <a:lnTo>
                  <a:pt x="914793" y="124546"/>
                </a:lnTo>
                <a:lnTo>
                  <a:pt x="926680" y="126834"/>
                </a:lnTo>
                <a:lnTo>
                  <a:pt x="938683" y="124546"/>
                </a:lnTo>
                <a:lnTo>
                  <a:pt x="943766" y="121196"/>
                </a:lnTo>
                <a:lnTo>
                  <a:pt x="926947" y="121196"/>
                </a:lnTo>
                <a:lnTo>
                  <a:pt x="917190" y="119328"/>
                </a:lnTo>
                <a:lnTo>
                  <a:pt x="909396" y="114173"/>
                </a:lnTo>
                <a:lnTo>
                  <a:pt x="904230" y="106397"/>
                </a:lnTo>
                <a:lnTo>
                  <a:pt x="902360" y="96672"/>
                </a:lnTo>
                <a:lnTo>
                  <a:pt x="904223" y="86993"/>
                </a:lnTo>
                <a:lnTo>
                  <a:pt x="909366" y="79259"/>
                </a:lnTo>
                <a:lnTo>
                  <a:pt x="917121" y="74132"/>
                </a:lnTo>
                <a:lnTo>
                  <a:pt x="926820" y="72275"/>
                </a:lnTo>
                <a:lnTo>
                  <a:pt x="943835" y="72275"/>
                </a:lnTo>
                <a:lnTo>
                  <a:pt x="938763" y="68914"/>
                </a:lnTo>
                <a:lnTo>
                  <a:pt x="926820" y="66624"/>
                </a:lnTo>
                <a:close/>
              </a:path>
              <a:path w="956945" h="196215">
                <a:moveTo>
                  <a:pt x="943835" y="72275"/>
                </a:moveTo>
                <a:lnTo>
                  <a:pt x="926820" y="72275"/>
                </a:lnTo>
                <a:lnTo>
                  <a:pt x="936523" y="74132"/>
                </a:lnTo>
                <a:lnTo>
                  <a:pt x="944273" y="79259"/>
                </a:lnTo>
                <a:lnTo>
                  <a:pt x="949409" y="86993"/>
                </a:lnTo>
                <a:lnTo>
                  <a:pt x="951141" y="96012"/>
                </a:lnTo>
                <a:lnTo>
                  <a:pt x="951256" y="96735"/>
                </a:lnTo>
                <a:lnTo>
                  <a:pt x="949420" y="106397"/>
                </a:lnTo>
                <a:lnTo>
                  <a:pt x="944313" y="114173"/>
                </a:lnTo>
                <a:lnTo>
                  <a:pt x="936603" y="119328"/>
                </a:lnTo>
                <a:lnTo>
                  <a:pt x="926947" y="121196"/>
                </a:lnTo>
                <a:lnTo>
                  <a:pt x="943766" y="121196"/>
                </a:lnTo>
                <a:lnTo>
                  <a:pt x="948274" y="118224"/>
                </a:lnTo>
                <a:lnTo>
                  <a:pt x="954630" y="108682"/>
                </a:lnTo>
                <a:lnTo>
                  <a:pt x="956814" y="97345"/>
                </a:lnTo>
                <a:lnTo>
                  <a:pt x="956793" y="96012"/>
                </a:lnTo>
                <a:lnTo>
                  <a:pt x="954640" y="84787"/>
                </a:lnTo>
                <a:lnTo>
                  <a:pt x="948310" y="75241"/>
                </a:lnTo>
                <a:lnTo>
                  <a:pt x="943835" y="72275"/>
                </a:lnTo>
                <a:close/>
              </a:path>
              <a:path w="956945" h="196215">
                <a:moveTo>
                  <a:pt x="934935" y="80086"/>
                </a:moveTo>
                <a:lnTo>
                  <a:pt x="916393" y="80086"/>
                </a:lnTo>
                <a:lnTo>
                  <a:pt x="916393" y="112623"/>
                </a:lnTo>
                <a:lnTo>
                  <a:pt x="922908" y="112623"/>
                </a:lnTo>
                <a:lnTo>
                  <a:pt x="922908" y="99415"/>
                </a:lnTo>
                <a:lnTo>
                  <a:pt x="932537" y="99415"/>
                </a:lnTo>
                <a:lnTo>
                  <a:pt x="932040" y="98640"/>
                </a:lnTo>
                <a:lnTo>
                  <a:pt x="936548" y="97345"/>
                </a:lnTo>
                <a:lnTo>
                  <a:pt x="938926" y="94437"/>
                </a:lnTo>
                <a:lnTo>
                  <a:pt x="922642" y="94437"/>
                </a:lnTo>
                <a:lnTo>
                  <a:pt x="922642" y="85064"/>
                </a:lnTo>
                <a:lnTo>
                  <a:pt x="939164" y="85064"/>
                </a:lnTo>
                <a:lnTo>
                  <a:pt x="939164" y="83604"/>
                </a:lnTo>
                <a:lnTo>
                  <a:pt x="934935" y="80086"/>
                </a:lnTo>
                <a:close/>
              </a:path>
              <a:path w="956945" h="196215">
                <a:moveTo>
                  <a:pt x="932537" y="99415"/>
                </a:moveTo>
                <a:lnTo>
                  <a:pt x="925677" y="99415"/>
                </a:lnTo>
                <a:lnTo>
                  <a:pt x="925677" y="99644"/>
                </a:lnTo>
                <a:lnTo>
                  <a:pt x="933830" y="112496"/>
                </a:lnTo>
                <a:lnTo>
                  <a:pt x="940536" y="112623"/>
                </a:lnTo>
                <a:lnTo>
                  <a:pt x="941019" y="112623"/>
                </a:lnTo>
                <a:lnTo>
                  <a:pt x="932537" y="99415"/>
                </a:lnTo>
                <a:close/>
              </a:path>
              <a:path w="956945" h="196215">
                <a:moveTo>
                  <a:pt x="939164" y="85064"/>
                </a:moveTo>
                <a:lnTo>
                  <a:pt x="930884" y="85064"/>
                </a:lnTo>
                <a:lnTo>
                  <a:pt x="932916" y="86728"/>
                </a:lnTo>
                <a:lnTo>
                  <a:pt x="932916" y="93624"/>
                </a:lnTo>
                <a:lnTo>
                  <a:pt x="929817" y="94437"/>
                </a:lnTo>
                <a:lnTo>
                  <a:pt x="938926" y="94437"/>
                </a:lnTo>
                <a:lnTo>
                  <a:pt x="939164" y="94145"/>
                </a:lnTo>
                <a:lnTo>
                  <a:pt x="939164" y="85064"/>
                </a:lnTo>
                <a:close/>
              </a:path>
              <a:path w="956945" h="196215">
                <a:moveTo>
                  <a:pt x="904659" y="0"/>
                </a:moveTo>
                <a:lnTo>
                  <a:pt x="825182" y="0"/>
                </a:lnTo>
                <a:lnTo>
                  <a:pt x="825182" y="30772"/>
                </a:lnTo>
                <a:lnTo>
                  <a:pt x="841501" y="30772"/>
                </a:lnTo>
                <a:lnTo>
                  <a:pt x="817283" y="66954"/>
                </a:lnTo>
                <a:lnTo>
                  <a:pt x="856763" y="66954"/>
                </a:lnTo>
                <a:lnTo>
                  <a:pt x="879665" y="32766"/>
                </a:lnTo>
                <a:lnTo>
                  <a:pt x="904659" y="32766"/>
                </a:lnTo>
                <a:lnTo>
                  <a:pt x="904659" y="0"/>
                </a:lnTo>
                <a:close/>
              </a:path>
              <a:path w="956945" h="196215">
                <a:moveTo>
                  <a:pt x="595579" y="32766"/>
                </a:moveTo>
                <a:lnTo>
                  <a:pt x="548982" y="32766"/>
                </a:lnTo>
                <a:lnTo>
                  <a:pt x="548982" y="133908"/>
                </a:lnTo>
                <a:lnTo>
                  <a:pt x="554924" y="163528"/>
                </a:lnTo>
                <a:lnTo>
                  <a:pt x="570779" y="182567"/>
                </a:lnTo>
                <a:lnTo>
                  <a:pt x="593592" y="192735"/>
                </a:lnTo>
                <a:lnTo>
                  <a:pt x="620407" y="195745"/>
                </a:lnTo>
                <a:lnTo>
                  <a:pt x="642692" y="193527"/>
                </a:lnTo>
                <a:lnTo>
                  <a:pt x="665591" y="185273"/>
                </a:lnTo>
                <a:lnTo>
                  <a:pt x="683465" y="168580"/>
                </a:lnTo>
                <a:lnTo>
                  <a:pt x="684936" y="162966"/>
                </a:lnTo>
                <a:lnTo>
                  <a:pt x="625195" y="162966"/>
                </a:lnTo>
                <a:lnTo>
                  <a:pt x="611813" y="160666"/>
                </a:lnTo>
                <a:lnTo>
                  <a:pt x="602605" y="154174"/>
                </a:lnTo>
                <a:lnTo>
                  <a:pt x="597288" y="144106"/>
                </a:lnTo>
                <a:lnTo>
                  <a:pt x="595682" y="131864"/>
                </a:lnTo>
                <a:lnTo>
                  <a:pt x="595579" y="32766"/>
                </a:lnTo>
                <a:close/>
              </a:path>
              <a:path w="956945" h="196215">
                <a:moveTo>
                  <a:pt x="529767" y="131864"/>
                </a:moveTo>
                <a:lnTo>
                  <a:pt x="494753" y="131864"/>
                </a:lnTo>
                <a:lnTo>
                  <a:pt x="494753" y="160693"/>
                </a:lnTo>
                <a:lnTo>
                  <a:pt x="377621" y="160693"/>
                </a:lnTo>
                <a:lnTo>
                  <a:pt x="377621" y="193471"/>
                </a:lnTo>
                <a:lnTo>
                  <a:pt x="529767" y="193471"/>
                </a:lnTo>
                <a:lnTo>
                  <a:pt x="529767" y="131864"/>
                </a:lnTo>
                <a:close/>
              </a:path>
              <a:path w="956945" h="196215">
                <a:moveTo>
                  <a:pt x="690676" y="32766"/>
                </a:moveTo>
                <a:lnTo>
                  <a:pt x="656628" y="32766"/>
                </a:lnTo>
                <a:lnTo>
                  <a:pt x="656628" y="132765"/>
                </a:lnTo>
                <a:lnTo>
                  <a:pt x="654161" y="146748"/>
                </a:lnTo>
                <a:lnTo>
                  <a:pt x="647431" y="156100"/>
                </a:lnTo>
                <a:lnTo>
                  <a:pt x="637441" y="161335"/>
                </a:lnTo>
                <a:lnTo>
                  <a:pt x="625195" y="162966"/>
                </a:lnTo>
                <a:lnTo>
                  <a:pt x="684936" y="162966"/>
                </a:lnTo>
                <a:lnTo>
                  <a:pt x="690676" y="141046"/>
                </a:lnTo>
                <a:lnTo>
                  <a:pt x="690676" y="32766"/>
                </a:lnTo>
                <a:close/>
              </a:path>
              <a:path w="956945" h="196215">
                <a:moveTo>
                  <a:pt x="449745" y="32766"/>
                </a:moveTo>
                <a:lnTo>
                  <a:pt x="403148" y="32766"/>
                </a:lnTo>
                <a:lnTo>
                  <a:pt x="403148" y="160693"/>
                </a:lnTo>
                <a:lnTo>
                  <a:pt x="449745" y="160693"/>
                </a:lnTo>
                <a:lnTo>
                  <a:pt x="449745" y="32766"/>
                </a:lnTo>
                <a:close/>
              </a:path>
              <a:path w="956945" h="196215">
                <a:moveTo>
                  <a:pt x="475805" y="0"/>
                </a:moveTo>
                <a:lnTo>
                  <a:pt x="377621" y="0"/>
                </a:lnTo>
                <a:lnTo>
                  <a:pt x="377621" y="32766"/>
                </a:lnTo>
                <a:lnTo>
                  <a:pt x="475805" y="32766"/>
                </a:lnTo>
                <a:lnTo>
                  <a:pt x="475805" y="0"/>
                </a:lnTo>
                <a:close/>
              </a:path>
              <a:path w="956945" h="196215">
                <a:moveTo>
                  <a:pt x="611111" y="0"/>
                </a:moveTo>
                <a:lnTo>
                  <a:pt x="527926" y="0"/>
                </a:lnTo>
                <a:lnTo>
                  <a:pt x="527926" y="32766"/>
                </a:lnTo>
                <a:lnTo>
                  <a:pt x="611111" y="32766"/>
                </a:lnTo>
                <a:lnTo>
                  <a:pt x="611111" y="0"/>
                </a:lnTo>
                <a:close/>
              </a:path>
              <a:path w="956945" h="196215">
                <a:moveTo>
                  <a:pt x="708431" y="0"/>
                </a:moveTo>
                <a:lnTo>
                  <a:pt x="640778" y="0"/>
                </a:lnTo>
                <a:lnTo>
                  <a:pt x="640778" y="32766"/>
                </a:lnTo>
                <a:lnTo>
                  <a:pt x="708431" y="32766"/>
                </a:lnTo>
                <a:lnTo>
                  <a:pt x="708431" y="0"/>
                </a:lnTo>
                <a:close/>
              </a:path>
              <a:path w="956945" h="196215">
                <a:moveTo>
                  <a:pt x="67906" y="32766"/>
                </a:moveTo>
                <a:lnTo>
                  <a:pt x="21056" y="32766"/>
                </a:lnTo>
                <a:lnTo>
                  <a:pt x="74294" y="193522"/>
                </a:lnTo>
                <a:lnTo>
                  <a:pt x="116230" y="193522"/>
                </a:lnTo>
                <a:lnTo>
                  <a:pt x="136301" y="130746"/>
                </a:lnTo>
                <a:lnTo>
                  <a:pt x="97650" y="130746"/>
                </a:lnTo>
                <a:lnTo>
                  <a:pt x="67906" y="32766"/>
                </a:lnTo>
                <a:close/>
              </a:path>
              <a:path w="956945" h="196215">
                <a:moveTo>
                  <a:pt x="167627" y="32766"/>
                </a:moveTo>
                <a:lnTo>
                  <a:pt x="130390" y="32766"/>
                </a:lnTo>
                <a:lnTo>
                  <a:pt x="98170" y="130746"/>
                </a:lnTo>
                <a:lnTo>
                  <a:pt x="136301" y="130746"/>
                </a:lnTo>
                <a:lnTo>
                  <a:pt x="167627" y="32766"/>
                </a:lnTo>
                <a:close/>
              </a:path>
              <a:path w="956945" h="196215">
                <a:moveTo>
                  <a:pt x="88442" y="0"/>
                </a:moveTo>
                <a:lnTo>
                  <a:pt x="0" y="0"/>
                </a:lnTo>
                <a:lnTo>
                  <a:pt x="0" y="32766"/>
                </a:lnTo>
                <a:lnTo>
                  <a:pt x="88442" y="32766"/>
                </a:lnTo>
                <a:lnTo>
                  <a:pt x="88442" y="0"/>
                </a:lnTo>
                <a:close/>
              </a:path>
              <a:path w="956945" h="196215">
                <a:moveTo>
                  <a:pt x="184823" y="0"/>
                </a:moveTo>
                <a:lnTo>
                  <a:pt x="110642" y="0"/>
                </a:lnTo>
                <a:lnTo>
                  <a:pt x="110642" y="32766"/>
                </a:lnTo>
                <a:lnTo>
                  <a:pt x="184823" y="32766"/>
                </a:lnTo>
                <a:lnTo>
                  <a:pt x="184823" y="0"/>
                </a:lnTo>
                <a:close/>
              </a:path>
              <a:path w="956945" h="196215">
                <a:moveTo>
                  <a:pt x="355638" y="131914"/>
                </a:moveTo>
                <a:lnTo>
                  <a:pt x="321678" y="131914"/>
                </a:lnTo>
                <a:lnTo>
                  <a:pt x="321678" y="160693"/>
                </a:lnTo>
                <a:lnTo>
                  <a:pt x="198500" y="160693"/>
                </a:lnTo>
                <a:lnTo>
                  <a:pt x="198500" y="193471"/>
                </a:lnTo>
                <a:lnTo>
                  <a:pt x="355638" y="193471"/>
                </a:lnTo>
                <a:lnTo>
                  <a:pt x="355638" y="131914"/>
                </a:lnTo>
                <a:close/>
              </a:path>
              <a:path w="956945" h="196215">
                <a:moveTo>
                  <a:pt x="266141" y="32766"/>
                </a:moveTo>
                <a:lnTo>
                  <a:pt x="219557" y="32766"/>
                </a:lnTo>
                <a:lnTo>
                  <a:pt x="219557" y="160693"/>
                </a:lnTo>
                <a:lnTo>
                  <a:pt x="266141" y="160693"/>
                </a:lnTo>
                <a:lnTo>
                  <a:pt x="266141" y="109969"/>
                </a:lnTo>
                <a:lnTo>
                  <a:pt x="310895" y="109969"/>
                </a:lnTo>
                <a:lnTo>
                  <a:pt x="310895" y="77216"/>
                </a:lnTo>
                <a:lnTo>
                  <a:pt x="266141" y="77216"/>
                </a:lnTo>
                <a:lnTo>
                  <a:pt x="266141" y="32766"/>
                </a:lnTo>
                <a:close/>
              </a:path>
              <a:path w="956945" h="196215">
                <a:moveTo>
                  <a:pt x="355638" y="0"/>
                </a:moveTo>
                <a:lnTo>
                  <a:pt x="200151" y="0"/>
                </a:lnTo>
                <a:lnTo>
                  <a:pt x="200151" y="32766"/>
                </a:lnTo>
                <a:lnTo>
                  <a:pt x="321678" y="32766"/>
                </a:lnTo>
                <a:lnTo>
                  <a:pt x="321678" y="61264"/>
                </a:lnTo>
                <a:lnTo>
                  <a:pt x="355638" y="61264"/>
                </a:lnTo>
                <a:lnTo>
                  <a:pt x="3556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4">
            <a:extLst>
              <a:ext uri="{FF2B5EF4-FFF2-40B4-BE49-F238E27FC236}">
                <a16:creationId xmlns:a16="http://schemas.microsoft.com/office/drawing/2014/main" id="{DE233D30-0022-4FBB-9619-1F707AD39AB5}"/>
              </a:ext>
            </a:extLst>
          </p:cNvPr>
          <p:cNvSpPr txBox="1"/>
          <p:nvPr/>
        </p:nvSpPr>
        <p:spPr>
          <a:xfrm>
            <a:off x="1104598" y="78258"/>
            <a:ext cx="4077240" cy="579495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spc="-10" dirty="0">
                <a:solidFill>
                  <a:srgbClr val="231F20"/>
                </a:solidFill>
                <a:latin typeface="VELUXforOffice"/>
                <a:cs typeface="VELUXforOffice"/>
              </a:rPr>
              <a:t>VE</a:t>
            </a:r>
            <a:r>
              <a:rPr lang="cs-CZ" sz="1799" spc="-10" dirty="0">
                <a:solidFill>
                  <a:srgbClr val="231F20"/>
                </a:solidFill>
                <a:latin typeface="VELUXforOffice"/>
                <a:cs typeface="VELUXforOffice"/>
              </a:rPr>
              <a:t>LUX</a:t>
            </a:r>
            <a:r>
              <a:rPr sz="1799" spc="-10" dirty="0">
                <a:solidFill>
                  <a:srgbClr val="231F20"/>
                </a:solidFill>
                <a:latin typeface="VELUXforOffice"/>
                <a:cs typeface="VELUXforOffice"/>
              </a:rPr>
              <a:t> </a:t>
            </a:r>
            <a:r>
              <a:rPr sz="1799" spc="-20" dirty="0">
                <a:solidFill>
                  <a:srgbClr val="231F20"/>
                </a:solidFill>
                <a:latin typeface="VELUXforOffice"/>
                <a:cs typeface="VELUXforOffice"/>
              </a:rPr>
              <a:t>SYSTÉM</a:t>
            </a:r>
            <a:endParaRPr lang="cs-CZ" sz="1799" spc="-20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marL="12696" defTabSz="914126">
              <a:spcBef>
                <a:spcPts val="100"/>
              </a:spcBef>
            </a:pPr>
            <a:r>
              <a:rPr lang="cs-CZ" sz="1799" spc="-10" dirty="0">
                <a:solidFill>
                  <a:srgbClr val="231F20"/>
                </a:solidFill>
                <a:latin typeface="VELUXforOffice"/>
                <a:cs typeface="VELUXforOffice"/>
              </a:rPr>
              <a:t>MONTÁŽNÍ DOPLŇKY</a:t>
            </a:r>
            <a:endParaRPr sz="17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62" name="object 5">
            <a:extLst>
              <a:ext uri="{FF2B5EF4-FFF2-40B4-BE49-F238E27FC236}">
                <a16:creationId xmlns:a16="http://schemas.microsoft.com/office/drawing/2014/main" id="{EE55FC68-E921-461A-8373-ABDEBF5245B3}"/>
              </a:ext>
            </a:extLst>
          </p:cNvPr>
          <p:cNvSpPr txBox="1"/>
          <p:nvPr/>
        </p:nvSpPr>
        <p:spPr>
          <a:xfrm>
            <a:off x="423317" y="-232269"/>
            <a:ext cx="586587" cy="2428867"/>
          </a:xfrm>
          <a:prstGeom prst="rect">
            <a:avLst/>
          </a:prstGeom>
        </p:spPr>
        <p:txBody>
          <a:bodyPr vert="horz" wrap="square" lIns="0" tIns="13332" rIns="0" bIns="0" rtlCol="0">
            <a:spAutoFit/>
          </a:bodyPr>
          <a:lstStyle/>
          <a:p>
            <a:pPr marL="12696" defTabSz="914126">
              <a:spcBef>
                <a:spcPts val="105"/>
              </a:spcBef>
            </a:pPr>
            <a:r>
              <a:rPr lang="cs-CZ" sz="7848" b="1" dirty="0">
                <a:solidFill>
                  <a:srgbClr val="FFFFFF"/>
                </a:solidFill>
                <a:latin typeface="VELUXforOffice"/>
                <a:cs typeface="VELUXforOffice"/>
              </a:rPr>
              <a:t>43</a:t>
            </a:r>
            <a:endParaRPr sz="7848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114" name="object 4">
            <a:extLst>
              <a:ext uri="{FF2B5EF4-FFF2-40B4-BE49-F238E27FC236}">
                <a16:creationId xmlns:a16="http://schemas.microsoft.com/office/drawing/2014/main" id="{2636D2D8-9298-45D3-AD1C-D82CEFED3EB8}"/>
              </a:ext>
            </a:extLst>
          </p:cNvPr>
          <p:cNvSpPr txBox="1"/>
          <p:nvPr/>
        </p:nvSpPr>
        <p:spPr>
          <a:xfrm>
            <a:off x="1104601" y="952451"/>
            <a:ext cx="3915659" cy="619599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3899" b="1" dirty="0" err="1">
                <a:solidFill>
                  <a:srgbClr val="231F20"/>
                </a:solidFill>
                <a:latin typeface="VELUXforOffice"/>
                <a:cs typeface="VELUXforOffice"/>
              </a:rPr>
              <a:t>Montážn</a:t>
            </a:r>
            <a:r>
              <a:rPr lang="cs-CZ" sz="3899" b="1" dirty="0">
                <a:solidFill>
                  <a:srgbClr val="231F20"/>
                </a:solidFill>
                <a:latin typeface="VELUXforOffice"/>
                <a:cs typeface="VELUXforOffice"/>
              </a:rPr>
              <a:t>í</a:t>
            </a:r>
            <a:r>
              <a:rPr sz="3899" b="1" spc="-100" dirty="0">
                <a:solidFill>
                  <a:srgbClr val="231F20"/>
                </a:solidFill>
                <a:latin typeface="VELUXforOffice"/>
                <a:cs typeface="VELUXforOffice"/>
              </a:rPr>
              <a:t> </a:t>
            </a:r>
            <a:r>
              <a:rPr sz="3899" b="1" dirty="0" err="1">
                <a:solidFill>
                  <a:srgbClr val="231F20"/>
                </a:solidFill>
                <a:latin typeface="VELUXforOffice"/>
                <a:cs typeface="VELUXforOffice"/>
              </a:rPr>
              <a:t>dopl</a:t>
            </a:r>
            <a:r>
              <a:rPr lang="cs-CZ" sz="3899" b="1" dirty="0">
                <a:solidFill>
                  <a:srgbClr val="231F20"/>
                </a:solidFill>
                <a:latin typeface="VELUXforOffice"/>
                <a:cs typeface="VELUXforOffice"/>
              </a:rPr>
              <a:t>ň</a:t>
            </a:r>
            <a:r>
              <a:rPr sz="3899" b="1" dirty="0" err="1">
                <a:solidFill>
                  <a:srgbClr val="231F20"/>
                </a:solidFill>
                <a:latin typeface="VELUXforOffice"/>
                <a:cs typeface="VELUXforOffice"/>
              </a:rPr>
              <a:t>ky</a:t>
            </a:r>
            <a:endParaRPr sz="38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115" name="object 5">
            <a:extLst>
              <a:ext uri="{FF2B5EF4-FFF2-40B4-BE49-F238E27FC236}">
                <a16:creationId xmlns:a16="http://schemas.microsoft.com/office/drawing/2014/main" id="{EEDDF59B-B889-42C1-AF17-CBE36A6F9564}"/>
              </a:ext>
            </a:extLst>
          </p:cNvPr>
          <p:cNvSpPr txBox="1"/>
          <p:nvPr/>
        </p:nvSpPr>
        <p:spPr>
          <a:xfrm>
            <a:off x="1104599" y="5719008"/>
            <a:ext cx="766880" cy="29964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spc="-15" dirty="0">
                <a:solidFill>
                  <a:srgbClr val="231F20"/>
                </a:solidFill>
                <a:latin typeface="VELUXforOffice"/>
                <a:cs typeface="VELUXforOffice"/>
              </a:rPr>
              <a:t>Exteriér</a:t>
            </a:r>
            <a:endParaRPr sz="1799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116" name="object 6">
            <a:extLst>
              <a:ext uri="{FF2B5EF4-FFF2-40B4-BE49-F238E27FC236}">
                <a16:creationId xmlns:a16="http://schemas.microsoft.com/office/drawing/2014/main" id="{C27EDCD5-6C17-409D-A8AE-981B8D48FE61}"/>
              </a:ext>
            </a:extLst>
          </p:cNvPr>
          <p:cNvSpPr/>
          <p:nvPr/>
        </p:nvSpPr>
        <p:spPr>
          <a:xfrm>
            <a:off x="7863786" y="438916"/>
            <a:ext cx="2608282" cy="3137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7">
            <a:extLst>
              <a:ext uri="{FF2B5EF4-FFF2-40B4-BE49-F238E27FC236}">
                <a16:creationId xmlns:a16="http://schemas.microsoft.com/office/drawing/2014/main" id="{FB662D82-C62F-489C-ACC5-FFE31A7F9EA4}"/>
              </a:ext>
            </a:extLst>
          </p:cNvPr>
          <p:cNvSpPr/>
          <p:nvPr/>
        </p:nvSpPr>
        <p:spPr>
          <a:xfrm>
            <a:off x="7118765" y="1355656"/>
            <a:ext cx="2048006" cy="25139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8">
            <a:extLst>
              <a:ext uri="{FF2B5EF4-FFF2-40B4-BE49-F238E27FC236}">
                <a16:creationId xmlns:a16="http://schemas.microsoft.com/office/drawing/2014/main" id="{BF4BD88A-A68C-4F61-9C4E-4E60BC3E07C1}"/>
              </a:ext>
            </a:extLst>
          </p:cNvPr>
          <p:cNvSpPr/>
          <p:nvPr/>
        </p:nvSpPr>
        <p:spPr>
          <a:xfrm>
            <a:off x="5947779" y="2132858"/>
            <a:ext cx="1793268" cy="19806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9">
            <a:extLst>
              <a:ext uri="{FF2B5EF4-FFF2-40B4-BE49-F238E27FC236}">
                <a16:creationId xmlns:a16="http://schemas.microsoft.com/office/drawing/2014/main" id="{F90068ED-2E6B-4CDA-B4BD-E13E9D114D61}"/>
              </a:ext>
            </a:extLst>
          </p:cNvPr>
          <p:cNvSpPr/>
          <p:nvPr/>
        </p:nvSpPr>
        <p:spPr>
          <a:xfrm>
            <a:off x="4876635" y="2538314"/>
            <a:ext cx="1891260" cy="20337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0">
            <a:extLst>
              <a:ext uri="{FF2B5EF4-FFF2-40B4-BE49-F238E27FC236}">
                <a16:creationId xmlns:a16="http://schemas.microsoft.com/office/drawing/2014/main" id="{8E413985-A97F-4B20-8618-56B972E3C8F6}"/>
              </a:ext>
            </a:extLst>
          </p:cNvPr>
          <p:cNvSpPr/>
          <p:nvPr/>
        </p:nvSpPr>
        <p:spPr>
          <a:xfrm>
            <a:off x="5938320" y="2848801"/>
            <a:ext cx="479134" cy="11430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1">
            <a:extLst>
              <a:ext uri="{FF2B5EF4-FFF2-40B4-BE49-F238E27FC236}">
                <a16:creationId xmlns:a16="http://schemas.microsoft.com/office/drawing/2014/main" id="{71027EDD-A74E-4516-8C3C-E45E1586EB4E}"/>
              </a:ext>
            </a:extLst>
          </p:cNvPr>
          <p:cNvSpPr/>
          <p:nvPr/>
        </p:nvSpPr>
        <p:spPr>
          <a:xfrm>
            <a:off x="3202004" y="2934984"/>
            <a:ext cx="2846014" cy="30225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">
            <a:extLst>
              <a:ext uri="{FF2B5EF4-FFF2-40B4-BE49-F238E27FC236}">
                <a16:creationId xmlns:a16="http://schemas.microsoft.com/office/drawing/2014/main" id="{71348994-648D-4A8E-BA05-BC9C0C336801}"/>
              </a:ext>
            </a:extLst>
          </p:cNvPr>
          <p:cNvSpPr/>
          <p:nvPr/>
        </p:nvSpPr>
        <p:spPr>
          <a:xfrm>
            <a:off x="2000339" y="3691302"/>
            <a:ext cx="2374332" cy="25486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3">
            <a:extLst>
              <a:ext uri="{FF2B5EF4-FFF2-40B4-BE49-F238E27FC236}">
                <a16:creationId xmlns:a16="http://schemas.microsoft.com/office/drawing/2014/main" id="{2A239636-4E70-4149-981E-02F61AEB0093}"/>
              </a:ext>
            </a:extLst>
          </p:cNvPr>
          <p:cNvSpPr/>
          <p:nvPr/>
        </p:nvSpPr>
        <p:spPr>
          <a:xfrm>
            <a:off x="5220230" y="5704206"/>
            <a:ext cx="6601011" cy="0"/>
          </a:xfrm>
          <a:custGeom>
            <a:avLst/>
            <a:gdLst/>
            <a:ahLst/>
            <a:cxnLst/>
            <a:rect l="l" t="t" r="r" b="b"/>
            <a:pathLst>
              <a:path w="6602730">
                <a:moveTo>
                  <a:pt x="0" y="0"/>
                </a:moveTo>
                <a:lnTo>
                  <a:pt x="66023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4">
            <a:extLst>
              <a:ext uri="{FF2B5EF4-FFF2-40B4-BE49-F238E27FC236}">
                <a16:creationId xmlns:a16="http://schemas.microsoft.com/office/drawing/2014/main" id="{7A163128-1D05-4F4D-8044-5B78C8132475}"/>
              </a:ext>
            </a:extLst>
          </p:cNvPr>
          <p:cNvSpPr/>
          <p:nvPr/>
        </p:nvSpPr>
        <p:spPr>
          <a:xfrm>
            <a:off x="8621343" y="3559767"/>
            <a:ext cx="3199567" cy="35991"/>
          </a:xfrm>
          <a:custGeom>
            <a:avLst/>
            <a:gdLst/>
            <a:ahLst/>
            <a:cxnLst/>
            <a:rect l="l" t="t" r="r" b="b"/>
            <a:pathLst>
              <a:path w="3200400">
                <a:moveTo>
                  <a:pt x="0" y="0"/>
                </a:moveTo>
                <a:lnTo>
                  <a:pt x="320040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5">
            <a:extLst>
              <a:ext uri="{FF2B5EF4-FFF2-40B4-BE49-F238E27FC236}">
                <a16:creationId xmlns:a16="http://schemas.microsoft.com/office/drawing/2014/main" id="{3F0890E5-D6E3-4041-BCC2-EBACBBC39658}"/>
              </a:ext>
            </a:extLst>
          </p:cNvPr>
          <p:cNvSpPr txBox="1"/>
          <p:nvPr/>
        </p:nvSpPr>
        <p:spPr>
          <a:xfrm>
            <a:off x="7851099" y="539725"/>
            <a:ext cx="716093" cy="29964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dirty="0">
                <a:solidFill>
                  <a:srgbClr val="231F20"/>
                </a:solidFill>
                <a:latin typeface="VELUXforOffice"/>
                <a:cs typeface="VELUXforOffice"/>
              </a:rPr>
              <a:t>In</a:t>
            </a:r>
            <a:r>
              <a:rPr sz="1799" spc="-15" dirty="0">
                <a:solidFill>
                  <a:srgbClr val="231F20"/>
                </a:solidFill>
                <a:latin typeface="VELUXforOffice"/>
                <a:cs typeface="VELUXforOffice"/>
              </a:rPr>
              <a:t>t</a:t>
            </a:r>
            <a:r>
              <a:rPr sz="1799" dirty="0">
                <a:solidFill>
                  <a:srgbClr val="231F20"/>
                </a:solidFill>
                <a:latin typeface="VELUXforOffice"/>
                <a:cs typeface="VELUXforOffice"/>
              </a:rPr>
              <a:t>eriér</a:t>
            </a:r>
            <a:endParaRPr sz="17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126" name="object 16">
            <a:extLst>
              <a:ext uri="{FF2B5EF4-FFF2-40B4-BE49-F238E27FC236}">
                <a16:creationId xmlns:a16="http://schemas.microsoft.com/office/drawing/2014/main" id="{8FFB7007-EAC3-4351-8BA6-50770BFCCD72}"/>
              </a:ext>
            </a:extLst>
          </p:cNvPr>
          <p:cNvSpPr txBox="1"/>
          <p:nvPr/>
        </p:nvSpPr>
        <p:spPr>
          <a:xfrm>
            <a:off x="9341214" y="5306777"/>
            <a:ext cx="2492996" cy="391058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2399" b="1" spc="-15" dirty="0" err="1">
                <a:solidFill>
                  <a:srgbClr val="231F20"/>
                </a:solidFill>
                <a:latin typeface="VELUXforOffice"/>
                <a:cs typeface="VELUXforOffice"/>
              </a:rPr>
              <a:t>Hydroizolačn</a:t>
            </a:r>
            <a:r>
              <a:rPr lang="cs-CZ" sz="2399" b="1" spc="-15" dirty="0">
                <a:solidFill>
                  <a:srgbClr val="231F20"/>
                </a:solidFill>
                <a:latin typeface="VELUXforOffice"/>
                <a:cs typeface="VELUXforOffice"/>
              </a:rPr>
              <a:t>í</a:t>
            </a:r>
            <a:r>
              <a:rPr sz="2399" b="1" spc="-25" dirty="0">
                <a:solidFill>
                  <a:srgbClr val="231F20"/>
                </a:solidFill>
                <a:latin typeface="VELUXforOffice"/>
                <a:cs typeface="VELUXforOffice"/>
              </a:rPr>
              <a:t> </a:t>
            </a:r>
            <a:r>
              <a:rPr lang="cs-CZ" sz="2399" b="1" spc="-10" dirty="0">
                <a:solidFill>
                  <a:srgbClr val="231F20"/>
                </a:solidFill>
                <a:latin typeface="VELUXforOffice"/>
                <a:cs typeface="VELUXforOffice"/>
              </a:rPr>
              <a:t>fólie</a:t>
            </a:r>
            <a:endParaRPr sz="23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127" name="object 17">
            <a:extLst>
              <a:ext uri="{FF2B5EF4-FFF2-40B4-BE49-F238E27FC236}">
                <a16:creationId xmlns:a16="http://schemas.microsoft.com/office/drawing/2014/main" id="{FADBE993-575F-4AFE-8950-6B8F2AC8F332}"/>
              </a:ext>
            </a:extLst>
          </p:cNvPr>
          <p:cNvSpPr txBox="1"/>
          <p:nvPr/>
        </p:nvSpPr>
        <p:spPr>
          <a:xfrm>
            <a:off x="7275160" y="2527312"/>
            <a:ext cx="4564461" cy="496480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2942977" marR="5078" indent="-577042" defTabSz="914126">
              <a:lnSpc>
                <a:spcPct val="131000"/>
              </a:lnSpc>
              <a:spcBef>
                <a:spcPts val="100"/>
              </a:spcBef>
              <a:tabLst>
                <a:tab pos="3579055" algn="l"/>
              </a:tabLst>
            </a:pPr>
            <a:r>
              <a:rPr sz="2399" b="1" dirty="0">
                <a:solidFill>
                  <a:srgbClr val="231F20"/>
                </a:solidFill>
                <a:latin typeface="VELUXforOffice"/>
                <a:cs typeface="VELUXforOffice"/>
              </a:rPr>
              <a:t> 		O</a:t>
            </a:r>
            <a:r>
              <a:rPr sz="2399" b="1" spc="-15" dirty="0">
                <a:solidFill>
                  <a:srgbClr val="231F20"/>
                </a:solidFill>
                <a:latin typeface="VELUXforOffice"/>
                <a:cs typeface="VELUXforOffice"/>
              </a:rPr>
              <a:t>st</a:t>
            </a:r>
            <a:r>
              <a:rPr lang="cs-CZ" sz="2399" b="1" dirty="0" err="1">
                <a:solidFill>
                  <a:srgbClr val="231F20"/>
                </a:solidFill>
                <a:latin typeface="VELUXforOffice"/>
                <a:cs typeface="VELUXforOffice"/>
              </a:rPr>
              <a:t>ění</a:t>
            </a:r>
            <a:endParaRPr sz="23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128" name="object 18">
            <a:extLst>
              <a:ext uri="{FF2B5EF4-FFF2-40B4-BE49-F238E27FC236}">
                <a16:creationId xmlns:a16="http://schemas.microsoft.com/office/drawing/2014/main" id="{CFE72447-2D7D-43F8-AC0A-424A0921AC78}"/>
              </a:ext>
            </a:extLst>
          </p:cNvPr>
          <p:cNvSpPr txBox="1"/>
          <p:nvPr/>
        </p:nvSpPr>
        <p:spPr>
          <a:xfrm>
            <a:off x="3803899" y="5804416"/>
            <a:ext cx="8030023" cy="391058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  <a:tabLst>
                <a:tab pos="6632490" algn="l"/>
              </a:tabLst>
            </a:pPr>
            <a:r>
              <a:rPr sz="2399" dirty="0">
                <a:solidFill>
                  <a:srgbClr val="231F20"/>
                </a:solidFill>
                <a:latin typeface="Times New Roman"/>
                <a:cs typeface="Times New Roman"/>
              </a:rPr>
              <a:t> 	</a:t>
            </a:r>
            <a:r>
              <a:rPr lang="cs-CZ" sz="2399" b="1" spc="-40" dirty="0">
                <a:solidFill>
                  <a:srgbClr val="231F20"/>
                </a:solidFill>
                <a:latin typeface="VELUXforOffice"/>
                <a:cs typeface="VELUXforOffice"/>
              </a:rPr>
              <a:t>Lemování</a:t>
            </a:r>
            <a:endParaRPr sz="23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129" name="object 13">
            <a:extLst>
              <a:ext uri="{FF2B5EF4-FFF2-40B4-BE49-F238E27FC236}">
                <a16:creationId xmlns:a16="http://schemas.microsoft.com/office/drawing/2014/main" id="{7F329533-F937-4A59-A250-5B78BA9DFC78}"/>
              </a:ext>
            </a:extLst>
          </p:cNvPr>
          <p:cNvSpPr/>
          <p:nvPr/>
        </p:nvSpPr>
        <p:spPr>
          <a:xfrm>
            <a:off x="3803899" y="6180144"/>
            <a:ext cx="8030023" cy="45707"/>
          </a:xfrm>
          <a:custGeom>
            <a:avLst/>
            <a:gdLst/>
            <a:ahLst/>
            <a:cxnLst/>
            <a:rect l="l" t="t" r="r" b="b"/>
            <a:pathLst>
              <a:path w="6602730">
                <a:moveTo>
                  <a:pt x="0" y="0"/>
                </a:moveTo>
                <a:lnTo>
                  <a:pt x="66023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">
            <a:extLst>
              <a:ext uri="{FF2B5EF4-FFF2-40B4-BE49-F238E27FC236}">
                <a16:creationId xmlns:a16="http://schemas.microsoft.com/office/drawing/2014/main" id="{FE70A720-4B2E-48FB-9F8B-C5AEF46DF55C}"/>
              </a:ext>
            </a:extLst>
          </p:cNvPr>
          <p:cNvSpPr/>
          <p:nvPr/>
        </p:nvSpPr>
        <p:spPr>
          <a:xfrm>
            <a:off x="7269796" y="4067836"/>
            <a:ext cx="4564125" cy="45707"/>
          </a:xfrm>
          <a:custGeom>
            <a:avLst/>
            <a:gdLst/>
            <a:ahLst/>
            <a:cxnLst/>
            <a:rect l="l" t="t" r="r" b="b"/>
            <a:pathLst>
              <a:path w="6602730">
                <a:moveTo>
                  <a:pt x="0" y="0"/>
                </a:moveTo>
                <a:lnTo>
                  <a:pt x="66023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">
            <a:extLst>
              <a:ext uri="{FF2B5EF4-FFF2-40B4-BE49-F238E27FC236}">
                <a16:creationId xmlns:a16="http://schemas.microsoft.com/office/drawing/2014/main" id="{F3E1FE9B-22FE-48E6-AA8C-D084EFCBF366}"/>
              </a:ext>
            </a:extLst>
          </p:cNvPr>
          <p:cNvSpPr/>
          <p:nvPr/>
        </p:nvSpPr>
        <p:spPr>
          <a:xfrm flipV="1">
            <a:off x="9674035" y="2934984"/>
            <a:ext cx="2179365" cy="45707"/>
          </a:xfrm>
          <a:custGeom>
            <a:avLst/>
            <a:gdLst/>
            <a:ahLst/>
            <a:cxnLst/>
            <a:rect l="l" t="t" r="r" b="b"/>
            <a:pathLst>
              <a:path w="6602730">
                <a:moveTo>
                  <a:pt x="0" y="0"/>
                </a:moveTo>
                <a:lnTo>
                  <a:pt x="66023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délník 131">
            <a:extLst>
              <a:ext uri="{FF2B5EF4-FFF2-40B4-BE49-F238E27FC236}">
                <a16:creationId xmlns:a16="http://schemas.microsoft.com/office/drawing/2014/main" id="{64101535-A54C-4ACA-8945-F0FCB7737C8B}"/>
              </a:ext>
            </a:extLst>
          </p:cNvPr>
          <p:cNvSpPr/>
          <p:nvPr/>
        </p:nvSpPr>
        <p:spPr>
          <a:xfrm>
            <a:off x="9948400" y="3145863"/>
            <a:ext cx="2002471" cy="461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/>
            <a:r>
              <a:rPr lang="cs-CZ" sz="2399" b="1" spc="-85" dirty="0">
                <a:solidFill>
                  <a:srgbClr val="231F20"/>
                </a:solidFill>
                <a:latin typeface="VELUXforOffice"/>
                <a:cs typeface="VELUXforOffice"/>
              </a:rPr>
              <a:t>Parotěsná fólie</a:t>
            </a:r>
            <a:endParaRPr lang="cs-CZ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délník 132">
            <a:extLst>
              <a:ext uri="{FF2B5EF4-FFF2-40B4-BE49-F238E27FC236}">
                <a16:creationId xmlns:a16="http://schemas.microsoft.com/office/drawing/2014/main" id="{C0A91466-6A36-47E8-AF0F-923448BD3B56}"/>
              </a:ext>
            </a:extLst>
          </p:cNvPr>
          <p:cNvSpPr/>
          <p:nvPr/>
        </p:nvSpPr>
        <p:spPr>
          <a:xfrm>
            <a:off x="9686048" y="3662509"/>
            <a:ext cx="2333011" cy="461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/>
            <a:r>
              <a:rPr lang="cs-CZ" sz="2399" b="1" spc="-35" dirty="0">
                <a:solidFill>
                  <a:srgbClr val="231F20"/>
                </a:solidFill>
                <a:latin typeface="VELUXforOffice"/>
                <a:cs typeface="VELUXforOffice"/>
              </a:rPr>
              <a:t>Zateplovací sada</a:t>
            </a:r>
            <a:endParaRPr lang="cs-CZ" sz="1799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281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montážního otvoru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EDW běžná montáž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dirty="0"/>
              <a:t>EDJ zapuštěná montáž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0FF1-E4C2-4104-B14B-6F8AA031F6CF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93" y="2555556"/>
            <a:ext cx="5539013" cy="37278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98" y="2561434"/>
            <a:ext cx="5371902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89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7" y="2164478"/>
            <a:ext cx="6258030" cy="469352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07220" y="1112613"/>
            <a:ext cx="9518649" cy="457200"/>
          </a:xfrm>
        </p:spPr>
        <p:txBody>
          <a:bodyPr/>
          <a:lstStyle/>
          <a:p>
            <a:r>
              <a:rPr lang="cs-CZ" sz="3800" cap="none" dirty="0"/>
              <a:t>Zateplovací sada BDX</a:t>
            </a:r>
            <a:endParaRPr lang="cs-CZ" sz="3800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1104598" y="1315460"/>
            <a:ext cx="4559354" cy="1493353"/>
          </a:xfrm>
          <a:prstGeom prst="rect">
            <a:avLst/>
          </a:prstGeom>
        </p:spPr>
        <p:txBody>
          <a:bodyPr vert="horz" wrap="square" lIns="0" tIns="15871" rIns="0" bIns="0" rtlCol="0">
            <a:spAutoFit/>
          </a:bodyPr>
          <a:lstStyle/>
          <a:p>
            <a:pPr defTabSz="914126"/>
            <a:endParaRPr lang="cs-CZ" sz="2400" b="1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defTabSz="914126"/>
            <a:r>
              <a:rPr lang="cs-CZ" sz="2400" b="1" dirty="0">
                <a:solidFill>
                  <a:srgbClr val="231F20"/>
                </a:solidFill>
                <a:latin typeface="VELUXforOffice"/>
                <a:cs typeface="VELUXforOffice"/>
              </a:rPr>
              <a:t>límec z izolačního materiálu</a:t>
            </a:r>
          </a:p>
          <a:p>
            <a:pPr defTabSz="914126"/>
            <a:r>
              <a:rPr lang="cs-CZ" sz="2400" b="1" dirty="0">
                <a:solidFill>
                  <a:srgbClr val="231F20"/>
                </a:solidFill>
                <a:latin typeface="VELUXforOffice"/>
                <a:cs typeface="VELUXforOffice"/>
              </a:rPr>
              <a:t>+ hydroizolační fólie BFX</a:t>
            </a:r>
          </a:p>
          <a:p>
            <a:pPr defTabSz="914126"/>
            <a:r>
              <a:rPr lang="cs-CZ" sz="2400" b="1" dirty="0">
                <a:solidFill>
                  <a:srgbClr val="231F20"/>
                </a:solidFill>
                <a:latin typeface="VELUXforOffice"/>
                <a:cs typeface="VELUXforOffice"/>
              </a:rPr>
              <a:t>+ drenážní žlábek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765079" y="2683431"/>
            <a:ext cx="3816424" cy="3709345"/>
          </a:xfrm>
          <a:prstGeom prst="rect">
            <a:avLst/>
          </a:prstGeom>
        </p:spPr>
        <p:txBody>
          <a:bodyPr vert="horz" wrap="square" lIns="0" tIns="15871" rIns="0" bIns="0" rtlCol="0">
            <a:spAutoFit/>
          </a:bodyPr>
          <a:lstStyle/>
          <a:p>
            <a:pPr defTabSz="914126"/>
            <a:endParaRPr lang="cs-CZ" sz="2400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marL="342900" indent="-342900" defTabSz="91412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231F20"/>
                </a:solidFill>
                <a:latin typeface="VELUXforOffice"/>
                <a:cs typeface="VELUXforOffice"/>
              </a:rPr>
              <a:t>BDX  Standardní montáž</a:t>
            </a:r>
          </a:p>
          <a:p>
            <a:pPr marL="342900" indent="-342900" defTabSz="914126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marL="342900" indent="-342900" defTabSz="91412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231F20"/>
                </a:solidFill>
                <a:latin typeface="VELUXforOffice"/>
                <a:cs typeface="VELUXforOffice"/>
              </a:rPr>
              <a:t>BDX F  Zapuštěná montáž</a:t>
            </a:r>
          </a:p>
          <a:p>
            <a:pPr marL="342900" indent="-342900" defTabSz="914126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marL="342900" indent="-342900" defTabSz="91412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231F20"/>
                </a:solidFill>
                <a:latin typeface="VELUXforOffice"/>
                <a:cs typeface="VELUXforOffice"/>
              </a:rPr>
              <a:t>Lehké sestavení ze 4 dílů </a:t>
            </a:r>
          </a:p>
          <a:p>
            <a:pPr defTabSz="914126">
              <a:buClr>
                <a:schemeClr val="accent1"/>
              </a:buClr>
            </a:pPr>
            <a:r>
              <a:rPr lang="cs-CZ" sz="2400" dirty="0">
                <a:solidFill>
                  <a:srgbClr val="231F20"/>
                </a:solidFill>
                <a:latin typeface="VELUXforOffice"/>
                <a:cs typeface="VELUXforOffice"/>
              </a:rPr>
              <a:t>s profilovanými úhelníky </a:t>
            </a:r>
          </a:p>
          <a:p>
            <a:pPr marL="342900" indent="-342900" defTabSz="914126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marL="342900" indent="-342900" defTabSz="914126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231F20"/>
                </a:solidFill>
                <a:latin typeface="VELUXforOffice"/>
                <a:cs typeface="VELUXforOffice"/>
              </a:rPr>
              <a:t>Fixace pomocí montážních úhelníků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90" y="2888667"/>
            <a:ext cx="720000" cy="7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90" y="3743052"/>
            <a:ext cx="720000" cy="720000"/>
          </a:xfrm>
          <a:prstGeom prst="rect">
            <a:avLst/>
          </a:prstGeom>
        </p:spPr>
      </p:pic>
      <p:sp>
        <p:nvSpPr>
          <p:cNvPr id="72" name="object 3"/>
          <p:cNvSpPr/>
          <p:nvPr/>
        </p:nvSpPr>
        <p:spPr>
          <a:xfrm>
            <a:off x="1588" y="893"/>
            <a:ext cx="4966946" cy="719902"/>
          </a:xfrm>
          <a:custGeom>
            <a:avLst/>
            <a:gdLst/>
            <a:ahLst/>
            <a:cxnLst/>
            <a:rect l="l" t="t" r="r" b="b"/>
            <a:pathLst>
              <a:path w="4968240" h="720090">
                <a:moveTo>
                  <a:pt x="0" y="720001"/>
                </a:moveTo>
                <a:lnTo>
                  <a:pt x="4967998" y="720001"/>
                </a:lnTo>
                <a:lnTo>
                  <a:pt x="4967998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BBBBB8"/>
          </a:solidFill>
        </p:spPr>
        <p:txBody>
          <a:bodyPr wrap="square" lIns="0" tIns="0" rIns="0" bIns="0" rtlCol="0"/>
          <a:lstStyle/>
          <a:p>
            <a:pPr defTabSz="914126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4">
            <a:extLst/>
          </p:cNvPr>
          <p:cNvSpPr txBox="1"/>
          <p:nvPr/>
        </p:nvSpPr>
        <p:spPr>
          <a:xfrm>
            <a:off x="1104598" y="78258"/>
            <a:ext cx="4077240" cy="579495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 defTabSz="914126">
              <a:spcBef>
                <a:spcPts val="100"/>
              </a:spcBef>
            </a:pPr>
            <a:r>
              <a:rPr sz="1799" spc="-10" dirty="0">
                <a:solidFill>
                  <a:srgbClr val="231F20"/>
                </a:solidFill>
                <a:latin typeface="VELUXforOffice"/>
                <a:cs typeface="VELUXforOffice"/>
              </a:rPr>
              <a:t>VELUX </a:t>
            </a:r>
            <a:r>
              <a:rPr sz="1799" spc="-20" dirty="0">
                <a:solidFill>
                  <a:srgbClr val="231F20"/>
                </a:solidFill>
                <a:latin typeface="VELUXforOffice"/>
                <a:cs typeface="VELUXforOffice"/>
              </a:rPr>
              <a:t>SYSTÉM</a:t>
            </a:r>
            <a:endParaRPr lang="cs-CZ" sz="1799" spc="-20" dirty="0">
              <a:solidFill>
                <a:srgbClr val="231F20"/>
              </a:solidFill>
              <a:latin typeface="VELUXforOffice"/>
              <a:cs typeface="VELUXforOffice"/>
            </a:endParaRPr>
          </a:p>
          <a:p>
            <a:pPr marL="12696" defTabSz="914126">
              <a:spcBef>
                <a:spcPts val="100"/>
              </a:spcBef>
            </a:pPr>
            <a:r>
              <a:rPr lang="cs-CZ" sz="1799" spc="-10" dirty="0">
                <a:solidFill>
                  <a:srgbClr val="231F20"/>
                </a:solidFill>
                <a:latin typeface="VELUXforOffice"/>
                <a:cs typeface="VELUXforOffice"/>
              </a:rPr>
              <a:t>MONTÁŽNÍ DOPLŇKY</a:t>
            </a:r>
            <a:endParaRPr sz="1799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sp>
        <p:nvSpPr>
          <p:cNvPr id="74" name="object 5">
            <a:extLst/>
          </p:cNvPr>
          <p:cNvSpPr txBox="1"/>
          <p:nvPr/>
        </p:nvSpPr>
        <p:spPr>
          <a:xfrm>
            <a:off x="423317" y="-232269"/>
            <a:ext cx="586587" cy="1221165"/>
          </a:xfrm>
          <a:prstGeom prst="rect">
            <a:avLst/>
          </a:prstGeom>
        </p:spPr>
        <p:txBody>
          <a:bodyPr vert="horz" wrap="square" lIns="0" tIns="13332" rIns="0" bIns="0" rtlCol="0">
            <a:spAutoFit/>
          </a:bodyPr>
          <a:lstStyle/>
          <a:p>
            <a:pPr marL="12696" defTabSz="914126">
              <a:spcBef>
                <a:spcPts val="105"/>
              </a:spcBef>
            </a:pPr>
            <a:r>
              <a:rPr lang="cs-CZ" sz="7848" b="1" dirty="0">
                <a:solidFill>
                  <a:srgbClr val="FFFFFF"/>
                </a:solidFill>
                <a:latin typeface="VELUXforOffice"/>
                <a:cs typeface="VELUXforOffice"/>
              </a:rPr>
              <a:t>4</a:t>
            </a:r>
            <a:endParaRPr sz="7848" dirty="0">
              <a:solidFill>
                <a:prstClr val="black"/>
              </a:solidFill>
              <a:latin typeface="VELUXforOffice"/>
              <a:cs typeface="VELUXforOffic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2154" y="4538103"/>
            <a:ext cx="2836754" cy="2127566"/>
          </a:xfrm>
          <a:prstGeom prst="rect">
            <a:avLst/>
          </a:prstGeom>
        </p:spPr>
      </p:pic>
      <p:grpSp>
        <p:nvGrpSpPr>
          <p:cNvPr id="16" name="Skupina 3">
            <a:extLst/>
          </p:cNvPr>
          <p:cNvGrpSpPr/>
          <p:nvPr/>
        </p:nvGrpSpPr>
        <p:grpSpPr>
          <a:xfrm>
            <a:off x="8187610" y="5525822"/>
            <a:ext cx="1081123" cy="1081123"/>
            <a:chOff x="950395" y="2900544"/>
            <a:chExt cx="1081405" cy="1081405"/>
          </a:xfrm>
        </p:grpSpPr>
        <p:sp>
          <p:nvSpPr>
            <p:cNvPr id="17" name="object 119">
              <a:extLst/>
            </p:cNvPr>
            <p:cNvSpPr/>
            <p:nvPr/>
          </p:nvSpPr>
          <p:spPr>
            <a:xfrm>
              <a:off x="950395" y="2900544"/>
              <a:ext cx="1081405" cy="1081405"/>
            </a:xfrm>
            <a:custGeom>
              <a:avLst/>
              <a:gdLst/>
              <a:ahLst/>
              <a:cxnLst/>
              <a:rect l="l" t="t" r="r" b="b"/>
              <a:pathLst>
                <a:path w="1081405" h="1081404">
                  <a:moveTo>
                    <a:pt x="540435" y="0"/>
                  </a:moveTo>
                  <a:lnTo>
                    <a:pt x="491245" y="2212"/>
                  </a:lnTo>
                  <a:lnTo>
                    <a:pt x="443292" y="8714"/>
                  </a:lnTo>
                  <a:lnTo>
                    <a:pt x="396767" y="19314"/>
                  </a:lnTo>
                  <a:lnTo>
                    <a:pt x="351862" y="33822"/>
                  </a:lnTo>
                  <a:lnTo>
                    <a:pt x="308767" y="52048"/>
                  </a:lnTo>
                  <a:lnTo>
                    <a:pt x="267672" y="73799"/>
                  </a:lnTo>
                  <a:lnTo>
                    <a:pt x="228769" y="98886"/>
                  </a:lnTo>
                  <a:lnTo>
                    <a:pt x="192247" y="127119"/>
                  </a:lnTo>
                  <a:lnTo>
                    <a:pt x="158299" y="158305"/>
                  </a:lnTo>
                  <a:lnTo>
                    <a:pt x="127113" y="192255"/>
                  </a:lnTo>
                  <a:lnTo>
                    <a:pt x="98882" y="228777"/>
                  </a:lnTo>
                  <a:lnTo>
                    <a:pt x="73796" y="267682"/>
                  </a:lnTo>
                  <a:lnTo>
                    <a:pt x="52045" y="308777"/>
                  </a:lnTo>
                  <a:lnTo>
                    <a:pt x="33821" y="351873"/>
                  </a:lnTo>
                  <a:lnTo>
                    <a:pt x="19313" y="396779"/>
                  </a:lnTo>
                  <a:lnTo>
                    <a:pt x="8713" y="443304"/>
                  </a:lnTo>
                  <a:lnTo>
                    <a:pt x="2212" y="491257"/>
                  </a:lnTo>
                  <a:lnTo>
                    <a:pt x="0" y="540448"/>
                  </a:lnTo>
                  <a:lnTo>
                    <a:pt x="2212" y="589637"/>
                  </a:lnTo>
                  <a:lnTo>
                    <a:pt x="8713" y="637589"/>
                  </a:lnTo>
                  <a:lnTo>
                    <a:pt x="19313" y="684112"/>
                  </a:lnTo>
                  <a:lnTo>
                    <a:pt x="33821" y="729017"/>
                  </a:lnTo>
                  <a:lnTo>
                    <a:pt x="52045" y="772113"/>
                  </a:lnTo>
                  <a:lnTo>
                    <a:pt x="73796" y="813208"/>
                  </a:lnTo>
                  <a:lnTo>
                    <a:pt x="98882" y="852112"/>
                  </a:lnTo>
                  <a:lnTo>
                    <a:pt x="127113" y="888635"/>
                  </a:lnTo>
                  <a:lnTo>
                    <a:pt x="158299" y="922585"/>
                  </a:lnTo>
                  <a:lnTo>
                    <a:pt x="192247" y="953771"/>
                  </a:lnTo>
                  <a:lnTo>
                    <a:pt x="228769" y="982003"/>
                  </a:lnTo>
                  <a:lnTo>
                    <a:pt x="267672" y="1007090"/>
                  </a:lnTo>
                  <a:lnTo>
                    <a:pt x="308767" y="1028842"/>
                  </a:lnTo>
                  <a:lnTo>
                    <a:pt x="351862" y="1047066"/>
                  </a:lnTo>
                  <a:lnTo>
                    <a:pt x="396767" y="1061574"/>
                  </a:lnTo>
                  <a:lnTo>
                    <a:pt x="443292" y="1072173"/>
                  </a:lnTo>
                  <a:lnTo>
                    <a:pt x="491245" y="1078673"/>
                  </a:lnTo>
                  <a:lnTo>
                    <a:pt x="540435" y="1080884"/>
                  </a:lnTo>
                  <a:lnTo>
                    <a:pt x="589624" y="1078673"/>
                  </a:lnTo>
                  <a:lnTo>
                    <a:pt x="637575" y="1072173"/>
                  </a:lnTo>
                  <a:lnTo>
                    <a:pt x="684098" y="1061574"/>
                  </a:lnTo>
                  <a:lnTo>
                    <a:pt x="729002" y="1047066"/>
                  </a:lnTo>
                  <a:lnTo>
                    <a:pt x="751861" y="1037399"/>
                  </a:lnTo>
                  <a:lnTo>
                    <a:pt x="540435" y="1037399"/>
                  </a:lnTo>
                  <a:lnTo>
                    <a:pt x="489611" y="1034826"/>
                  </a:lnTo>
                  <a:lnTo>
                    <a:pt x="440267" y="1027293"/>
                  </a:lnTo>
                  <a:lnTo>
                    <a:pt x="392648" y="1015048"/>
                  </a:lnTo>
                  <a:lnTo>
                    <a:pt x="347000" y="998339"/>
                  </a:lnTo>
                  <a:lnTo>
                    <a:pt x="303569" y="977414"/>
                  </a:lnTo>
                  <a:lnTo>
                    <a:pt x="262599" y="952522"/>
                  </a:lnTo>
                  <a:lnTo>
                    <a:pt x="224336" y="923912"/>
                  </a:lnTo>
                  <a:lnTo>
                    <a:pt x="189026" y="891832"/>
                  </a:lnTo>
                  <a:lnTo>
                    <a:pt x="156946" y="856523"/>
                  </a:lnTo>
                  <a:lnTo>
                    <a:pt x="128336" y="818263"/>
                  </a:lnTo>
                  <a:lnTo>
                    <a:pt x="103445" y="777297"/>
                  </a:lnTo>
                  <a:lnTo>
                    <a:pt x="82521" y="733871"/>
                  </a:lnTo>
                  <a:lnTo>
                    <a:pt x="65813" y="688227"/>
                  </a:lnTo>
                  <a:lnTo>
                    <a:pt x="53570" y="640613"/>
                  </a:lnTo>
                  <a:lnTo>
                    <a:pt x="46040" y="591271"/>
                  </a:lnTo>
                  <a:lnTo>
                    <a:pt x="43472" y="540448"/>
                  </a:lnTo>
                  <a:lnTo>
                    <a:pt x="46040" y="489616"/>
                  </a:lnTo>
                  <a:lnTo>
                    <a:pt x="53570" y="440269"/>
                  </a:lnTo>
                  <a:lnTo>
                    <a:pt x="65813" y="392649"/>
                  </a:lnTo>
                  <a:lnTo>
                    <a:pt x="82521" y="347003"/>
                  </a:lnTo>
                  <a:lnTo>
                    <a:pt x="103445" y="303575"/>
                  </a:lnTo>
                  <a:lnTo>
                    <a:pt x="128336" y="262608"/>
                  </a:lnTo>
                  <a:lnTo>
                    <a:pt x="156946" y="224348"/>
                  </a:lnTo>
                  <a:lnTo>
                    <a:pt x="189026" y="189039"/>
                  </a:lnTo>
                  <a:lnTo>
                    <a:pt x="224336" y="156955"/>
                  </a:lnTo>
                  <a:lnTo>
                    <a:pt x="262599" y="128343"/>
                  </a:lnTo>
                  <a:lnTo>
                    <a:pt x="303569" y="103451"/>
                  </a:lnTo>
                  <a:lnTo>
                    <a:pt x="347000" y="82527"/>
                  </a:lnTo>
                  <a:lnTo>
                    <a:pt x="392648" y="65819"/>
                  </a:lnTo>
                  <a:lnTo>
                    <a:pt x="440267" y="53576"/>
                  </a:lnTo>
                  <a:lnTo>
                    <a:pt x="489611" y="46044"/>
                  </a:lnTo>
                  <a:lnTo>
                    <a:pt x="540435" y="43472"/>
                  </a:lnTo>
                  <a:lnTo>
                    <a:pt x="751818" y="43472"/>
                  </a:lnTo>
                  <a:lnTo>
                    <a:pt x="729002" y="33822"/>
                  </a:lnTo>
                  <a:lnTo>
                    <a:pt x="684098" y="19314"/>
                  </a:lnTo>
                  <a:lnTo>
                    <a:pt x="637575" y="8714"/>
                  </a:lnTo>
                  <a:lnTo>
                    <a:pt x="589624" y="2212"/>
                  </a:lnTo>
                  <a:lnTo>
                    <a:pt x="540435" y="0"/>
                  </a:lnTo>
                  <a:close/>
                </a:path>
                <a:path w="1081405" h="1081404">
                  <a:moveTo>
                    <a:pt x="751818" y="43472"/>
                  </a:moveTo>
                  <a:lnTo>
                    <a:pt x="540435" y="43472"/>
                  </a:lnTo>
                  <a:lnTo>
                    <a:pt x="591259" y="46044"/>
                  </a:lnTo>
                  <a:lnTo>
                    <a:pt x="640602" y="53576"/>
                  </a:lnTo>
                  <a:lnTo>
                    <a:pt x="688218" y="65819"/>
                  </a:lnTo>
                  <a:lnTo>
                    <a:pt x="733863" y="82527"/>
                  </a:lnTo>
                  <a:lnTo>
                    <a:pt x="777290" y="103451"/>
                  </a:lnTo>
                  <a:lnTo>
                    <a:pt x="818256" y="128343"/>
                  </a:lnTo>
                  <a:lnTo>
                    <a:pt x="856514" y="156955"/>
                  </a:lnTo>
                  <a:lnTo>
                    <a:pt x="891819" y="189039"/>
                  </a:lnTo>
                  <a:lnTo>
                    <a:pt x="923904" y="224348"/>
                  </a:lnTo>
                  <a:lnTo>
                    <a:pt x="952517" y="262608"/>
                  </a:lnTo>
                  <a:lnTo>
                    <a:pt x="977410" y="303575"/>
                  </a:lnTo>
                  <a:lnTo>
                    <a:pt x="998335" y="347003"/>
                  </a:lnTo>
                  <a:lnTo>
                    <a:pt x="1015044" y="392649"/>
                  </a:lnTo>
                  <a:lnTo>
                    <a:pt x="1027288" y="440269"/>
                  </a:lnTo>
                  <a:lnTo>
                    <a:pt x="1034818" y="489616"/>
                  </a:lnTo>
                  <a:lnTo>
                    <a:pt x="1037386" y="540448"/>
                  </a:lnTo>
                  <a:lnTo>
                    <a:pt x="1034818" y="591271"/>
                  </a:lnTo>
                  <a:lnTo>
                    <a:pt x="1027288" y="640613"/>
                  </a:lnTo>
                  <a:lnTo>
                    <a:pt x="1015044" y="688227"/>
                  </a:lnTo>
                  <a:lnTo>
                    <a:pt x="998335" y="733871"/>
                  </a:lnTo>
                  <a:lnTo>
                    <a:pt x="977410" y="777297"/>
                  </a:lnTo>
                  <a:lnTo>
                    <a:pt x="952517" y="818263"/>
                  </a:lnTo>
                  <a:lnTo>
                    <a:pt x="923904" y="856523"/>
                  </a:lnTo>
                  <a:lnTo>
                    <a:pt x="891819" y="891832"/>
                  </a:lnTo>
                  <a:lnTo>
                    <a:pt x="856514" y="923912"/>
                  </a:lnTo>
                  <a:lnTo>
                    <a:pt x="818256" y="952522"/>
                  </a:lnTo>
                  <a:lnTo>
                    <a:pt x="777290" y="977414"/>
                  </a:lnTo>
                  <a:lnTo>
                    <a:pt x="733863" y="998339"/>
                  </a:lnTo>
                  <a:lnTo>
                    <a:pt x="688218" y="1015048"/>
                  </a:lnTo>
                  <a:lnTo>
                    <a:pt x="640602" y="1027293"/>
                  </a:lnTo>
                  <a:lnTo>
                    <a:pt x="591259" y="1034826"/>
                  </a:lnTo>
                  <a:lnTo>
                    <a:pt x="540435" y="1037399"/>
                  </a:lnTo>
                  <a:lnTo>
                    <a:pt x="751861" y="1037399"/>
                  </a:lnTo>
                  <a:lnTo>
                    <a:pt x="813189" y="1007090"/>
                  </a:lnTo>
                  <a:lnTo>
                    <a:pt x="852092" y="982003"/>
                  </a:lnTo>
                  <a:lnTo>
                    <a:pt x="888613" y="953771"/>
                  </a:lnTo>
                  <a:lnTo>
                    <a:pt x="922561" y="922585"/>
                  </a:lnTo>
                  <a:lnTo>
                    <a:pt x="953746" y="888635"/>
                  </a:lnTo>
                  <a:lnTo>
                    <a:pt x="981976" y="852112"/>
                  </a:lnTo>
                  <a:lnTo>
                    <a:pt x="1007062" y="813208"/>
                  </a:lnTo>
                  <a:lnTo>
                    <a:pt x="1028813" y="772113"/>
                  </a:lnTo>
                  <a:lnTo>
                    <a:pt x="1047037" y="729017"/>
                  </a:lnTo>
                  <a:lnTo>
                    <a:pt x="1061545" y="684112"/>
                  </a:lnTo>
                  <a:lnTo>
                    <a:pt x="1072145" y="637589"/>
                  </a:lnTo>
                  <a:lnTo>
                    <a:pt x="1078646" y="589637"/>
                  </a:lnTo>
                  <a:lnTo>
                    <a:pt x="1080858" y="540448"/>
                  </a:lnTo>
                  <a:lnTo>
                    <a:pt x="1078646" y="491257"/>
                  </a:lnTo>
                  <a:lnTo>
                    <a:pt x="1072145" y="443304"/>
                  </a:lnTo>
                  <a:lnTo>
                    <a:pt x="1061545" y="396779"/>
                  </a:lnTo>
                  <a:lnTo>
                    <a:pt x="1047037" y="351873"/>
                  </a:lnTo>
                  <a:lnTo>
                    <a:pt x="1028813" y="308777"/>
                  </a:lnTo>
                  <a:lnTo>
                    <a:pt x="1007062" y="267682"/>
                  </a:lnTo>
                  <a:lnTo>
                    <a:pt x="981976" y="228777"/>
                  </a:lnTo>
                  <a:lnTo>
                    <a:pt x="953746" y="192255"/>
                  </a:lnTo>
                  <a:lnTo>
                    <a:pt x="922561" y="158305"/>
                  </a:lnTo>
                  <a:lnTo>
                    <a:pt x="888613" y="127119"/>
                  </a:lnTo>
                  <a:lnTo>
                    <a:pt x="852092" y="98886"/>
                  </a:lnTo>
                  <a:lnTo>
                    <a:pt x="813189" y="73799"/>
                  </a:lnTo>
                  <a:lnTo>
                    <a:pt x="772096" y="52048"/>
                  </a:lnTo>
                  <a:lnTo>
                    <a:pt x="751818" y="43472"/>
                  </a:lnTo>
                  <a:close/>
                </a:path>
              </a:pathLst>
            </a:custGeom>
            <a:solidFill>
              <a:srgbClr val="8BD1F4"/>
            </a:solidFill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20">
              <a:extLst/>
            </p:cNvPr>
            <p:cNvSpPr/>
            <p:nvPr/>
          </p:nvSpPr>
          <p:spPr>
            <a:xfrm>
              <a:off x="1014841" y="2964999"/>
              <a:ext cx="952500" cy="952500"/>
            </a:xfrm>
            <a:custGeom>
              <a:avLst/>
              <a:gdLst/>
              <a:ahLst/>
              <a:cxnLst/>
              <a:rect l="l" t="t" r="r" b="b"/>
              <a:pathLst>
                <a:path w="952500" h="952500">
                  <a:moveTo>
                    <a:pt x="475995" y="0"/>
                  </a:moveTo>
                  <a:lnTo>
                    <a:pt x="427327" y="2457"/>
                  </a:lnTo>
                  <a:lnTo>
                    <a:pt x="380064" y="9670"/>
                  </a:lnTo>
                  <a:lnTo>
                    <a:pt x="334447" y="21400"/>
                  </a:lnTo>
                  <a:lnTo>
                    <a:pt x="290714" y="37407"/>
                  </a:lnTo>
                  <a:lnTo>
                    <a:pt x="249105" y="57451"/>
                  </a:lnTo>
                  <a:lnTo>
                    <a:pt x="209860" y="81294"/>
                  </a:lnTo>
                  <a:lnTo>
                    <a:pt x="173216" y="108696"/>
                  </a:lnTo>
                  <a:lnTo>
                    <a:pt x="139414" y="139419"/>
                  </a:lnTo>
                  <a:lnTo>
                    <a:pt x="108692" y="173221"/>
                  </a:lnTo>
                  <a:lnTo>
                    <a:pt x="81291" y="209865"/>
                  </a:lnTo>
                  <a:lnTo>
                    <a:pt x="57449" y="249111"/>
                  </a:lnTo>
                  <a:lnTo>
                    <a:pt x="37405" y="290720"/>
                  </a:lnTo>
                  <a:lnTo>
                    <a:pt x="21399" y="334452"/>
                  </a:lnTo>
                  <a:lnTo>
                    <a:pt x="9670" y="380068"/>
                  </a:lnTo>
                  <a:lnTo>
                    <a:pt x="2457" y="427329"/>
                  </a:lnTo>
                  <a:lnTo>
                    <a:pt x="0" y="475996"/>
                  </a:lnTo>
                  <a:lnTo>
                    <a:pt x="2457" y="524662"/>
                  </a:lnTo>
                  <a:lnTo>
                    <a:pt x="9670" y="571923"/>
                  </a:lnTo>
                  <a:lnTo>
                    <a:pt x="21399" y="617539"/>
                  </a:lnTo>
                  <a:lnTo>
                    <a:pt x="37405" y="661271"/>
                  </a:lnTo>
                  <a:lnTo>
                    <a:pt x="57449" y="702880"/>
                  </a:lnTo>
                  <a:lnTo>
                    <a:pt x="81291" y="742126"/>
                  </a:lnTo>
                  <a:lnTo>
                    <a:pt x="108692" y="778770"/>
                  </a:lnTo>
                  <a:lnTo>
                    <a:pt x="139414" y="812572"/>
                  </a:lnTo>
                  <a:lnTo>
                    <a:pt x="173216" y="843295"/>
                  </a:lnTo>
                  <a:lnTo>
                    <a:pt x="209860" y="870697"/>
                  </a:lnTo>
                  <a:lnTo>
                    <a:pt x="249105" y="894540"/>
                  </a:lnTo>
                  <a:lnTo>
                    <a:pt x="290714" y="914584"/>
                  </a:lnTo>
                  <a:lnTo>
                    <a:pt x="334447" y="930591"/>
                  </a:lnTo>
                  <a:lnTo>
                    <a:pt x="380064" y="942321"/>
                  </a:lnTo>
                  <a:lnTo>
                    <a:pt x="427327" y="949534"/>
                  </a:lnTo>
                  <a:lnTo>
                    <a:pt x="475995" y="951992"/>
                  </a:lnTo>
                  <a:lnTo>
                    <a:pt x="524660" y="949534"/>
                  </a:lnTo>
                  <a:lnTo>
                    <a:pt x="571919" y="942321"/>
                  </a:lnTo>
                  <a:lnTo>
                    <a:pt x="617533" y="930591"/>
                  </a:lnTo>
                  <a:lnTo>
                    <a:pt x="661264" y="914584"/>
                  </a:lnTo>
                  <a:lnTo>
                    <a:pt x="702871" y="894540"/>
                  </a:lnTo>
                  <a:lnTo>
                    <a:pt x="742116" y="870697"/>
                  </a:lnTo>
                  <a:lnTo>
                    <a:pt x="778759" y="843295"/>
                  </a:lnTo>
                  <a:lnTo>
                    <a:pt x="812561" y="812572"/>
                  </a:lnTo>
                  <a:lnTo>
                    <a:pt x="843283" y="778770"/>
                  </a:lnTo>
                  <a:lnTo>
                    <a:pt x="870685" y="742126"/>
                  </a:lnTo>
                  <a:lnTo>
                    <a:pt x="894527" y="702880"/>
                  </a:lnTo>
                  <a:lnTo>
                    <a:pt x="914572" y="661271"/>
                  </a:lnTo>
                  <a:lnTo>
                    <a:pt x="930578" y="617539"/>
                  </a:lnTo>
                  <a:lnTo>
                    <a:pt x="942308" y="571923"/>
                  </a:lnTo>
                  <a:lnTo>
                    <a:pt x="949521" y="524662"/>
                  </a:lnTo>
                  <a:lnTo>
                    <a:pt x="951979" y="475996"/>
                  </a:lnTo>
                  <a:lnTo>
                    <a:pt x="949521" y="427329"/>
                  </a:lnTo>
                  <a:lnTo>
                    <a:pt x="942308" y="380068"/>
                  </a:lnTo>
                  <a:lnTo>
                    <a:pt x="930578" y="334452"/>
                  </a:lnTo>
                  <a:lnTo>
                    <a:pt x="914572" y="290720"/>
                  </a:lnTo>
                  <a:lnTo>
                    <a:pt x="894527" y="249111"/>
                  </a:lnTo>
                  <a:lnTo>
                    <a:pt x="870685" y="209865"/>
                  </a:lnTo>
                  <a:lnTo>
                    <a:pt x="843283" y="173221"/>
                  </a:lnTo>
                  <a:lnTo>
                    <a:pt x="812561" y="139419"/>
                  </a:lnTo>
                  <a:lnTo>
                    <a:pt x="778759" y="108696"/>
                  </a:lnTo>
                  <a:lnTo>
                    <a:pt x="742116" y="81294"/>
                  </a:lnTo>
                  <a:lnTo>
                    <a:pt x="702871" y="57451"/>
                  </a:lnTo>
                  <a:lnTo>
                    <a:pt x="661264" y="37407"/>
                  </a:lnTo>
                  <a:lnTo>
                    <a:pt x="617533" y="21400"/>
                  </a:lnTo>
                  <a:lnTo>
                    <a:pt x="571919" y="9670"/>
                  </a:lnTo>
                  <a:lnTo>
                    <a:pt x="524660" y="2457"/>
                  </a:lnTo>
                  <a:lnTo>
                    <a:pt x="475995" y="0"/>
                  </a:lnTo>
                  <a:close/>
                </a:path>
              </a:pathLst>
            </a:custGeom>
            <a:solidFill>
              <a:srgbClr val="8BD1F4"/>
            </a:solidFill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21">
              <a:extLst/>
            </p:cNvPr>
            <p:cNvSpPr/>
            <p:nvPr/>
          </p:nvSpPr>
          <p:spPr>
            <a:xfrm>
              <a:off x="1277861" y="3649635"/>
              <a:ext cx="53340" cy="80645"/>
            </a:xfrm>
            <a:custGeom>
              <a:avLst/>
              <a:gdLst/>
              <a:ahLst/>
              <a:cxnLst/>
              <a:rect l="l" t="t" r="r" b="b"/>
              <a:pathLst>
                <a:path w="53340" h="80645">
                  <a:moveTo>
                    <a:pt x="52870" y="0"/>
                  </a:moveTo>
                  <a:lnTo>
                    <a:pt x="1676" y="0"/>
                  </a:lnTo>
                  <a:lnTo>
                    <a:pt x="1676" y="13868"/>
                  </a:lnTo>
                  <a:lnTo>
                    <a:pt x="34899" y="13868"/>
                  </a:lnTo>
                  <a:lnTo>
                    <a:pt x="0" y="68338"/>
                  </a:lnTo>
                  <a:lnTo>
                    <a:pt x="0" y="80530"/>
                  </a:lnTo>
                  <a:lnTo>
                    <a:pt x="52870" y="80530"/>
                  </a:lnTo>
                  <a:lnTo>
                    <a:pt x="52870" y="66662"/>
                  </a:lnTo>
                  <a:lnTo>
                    <a:pt x="17970" y="66662"/>
                  </a:lnTo>
                  <a:lnTo>
                    <a:pt x="52870" y="12179"/>
                  </a:lnTo>
                  <a:lnTo>
                    <a:pt x="528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122">
              <a:extLst/>
            </p:cNvPr>
            <p:cNvSpPr/>
            <p:nvPr/>
          </p:nvSpPr>
          <p:spPr>
            <a:xfrm>
              <a:off x="1341093" y="3628043"/>
              <a:ext cx="68580" cy="102235"/>
            </a:xfrm>
            <a:custGeom>
              <a:avLst/>
              <a:gdLst/>
              <a:ahLst/>
              <a:cxnLst/>
              <a:rect l="l" t="t" r="r" b="b"/>
              <a:pathLst>
                <a:path w="68580" h="102235">
                  <a:moveTo>
                    <a:pt x="45034" y="21247"/>
                  </a:moveTo>
                  <a:lnTo>
                    <a:pt x="23406" y="21247"/>
                  </a:lnTo>
                  <a:lnTo>
                    <a:pt x="0" y="102120"/>
                  </a:lnTo>
                  <a:lnTo>
                    <a:pt x="15989" y="102120"/>
                  </a:lnTo>
                  <a:lnTo>
                    <a:pt x="20688" y="83883"/>
                  </a:lnTo>
                  <a:lnTo>
                    <a:pt x="63162" y="83883"/>
                  </a:lnTo>
                  <a:lnTo>
                    <a:pt x="59828" y="72364"/>
                  </a:lnTo>
                  <a:lnTo>
                    <a:pt x="23190" y="72364"/>
                  </a:lnTo>
                  <a:lnTo>
                    <a:pt x="33121" y="34340"/>
                  </a:lnTo>
                  <a:lnTo>
                    <a:pt x="48823" y="34340"/>
                  </a:lnTo>
                  <a:lnTo>
                    <a:pt x="45034" y="21247"/>
                  </a:lnTo>
                  <a:close/>
                </a:path>
                <a:path w="68580" h="102235">
                  <a:moveTo>
                    <a:pt x="63162" y="83883"/>
                  </a:moveTo>
                  <a:lnTo>
                    <a:pt x="46189" y="83883"/>
                  </a:lnTo>
                  <a:lnTo>
                    <a:pt x="50888" y="102120"/>
                  </a:lnTo>
                  <a:lnTo>
                    <a:pt x="68440" y="102120"/>
                  </a:lnTo>
                  <a:lnTo>
                    <a:pt x="63162" y="83883"/>
                  </a:lnTo>
                  <a:close/>
                </a:path>
                <a:path w="68580" h="102235">
                  <a:moveTo>
                    <a:pt x="48823" y="34340"/>
                  </a:moveTo>
                  <a:lnTo>
                    <a:pt x="33743" y="34340"/>
                  </a:lnTo>
                  <a:lnTo>
                    <a:pt x="43675" y="72364"/>
                  </a:lnTo>
                  <a:lnTo>
                    <a:pt x="59828" y="72364"/>
                  </a:lnTo>
                  <a:lnTo>
                    <a:pt x="48823" y="34340"/>
                  </a:lnTo>
                  <a:close/>
                </a:path>
                <a:path w="68580" h="102235">
                  <a:moveTo>
                    <a:pt x="48793" y="0"/>
                  </a:moveTo>
                  <a:lnTo>
                    <a:pt x="31026" y="0"/>
                  </a:lnTo>
                  <a:lnTo>
                    <a:pt x="22885" y="16891"/>
                  </a:lnTo>
                  <a:lnTo>
                    <a:pt x="33121" y="16891"/>
                  </a:lnTo>
                  <a:lnTo>
                    <a:pt x="487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123">
              <a:extLst/>
            </p:cNvPr>
            <p:cNvSpPr/>
            <p:nvPr/>
          </p:nvSpPr>
          <p:spPr>
            <a:xfrm>
              <a:off x="1422712" y="3649629"/>
              <a:ext cx="57785" cy="80645"/>
            </a:xfrm>
            <a:custGeom>
              <a:avLst/>
              <a:gdLst/>
              <a:ahLst/>
              <a:cxnLst/>
              <a:rect l="l" t="t" r="r" b="b"/>
              <a:pathLst>
                <a:path w="57784" h="80645">
                  <a:moveTo>
                    <a:pt x="27279" y="0"/>
                  </a:moveTo>
                  <a:lnTo>
                    <a:pt x="0" y="0"/>
                  </a:lnTo>
                  <a:lnTo>
                    <a:pt x="0" y="80543"/>
                  </a:lnTo>
                  <a:lnTo>
                    <a:pt x="16713" y="80543"/>
                  </a:lnTo>
                  <a:lnTo>
                    <a:pt x="16713" y="47650"/>
                  </a:lnTo>
                  <a:lnTo>
                    <a:pt x="40877" y="47650"/>
                  </a:lnTo>
                  <a:lnTo>
                    <a:pt x="39700" y="45300"/>
                  </a:lnTo>
                  <a:lnTo>
                    <a:pt x="45704" y="42259"/>
                  </a:lnTo>
                  <a:lnTo>
                    <a:pt x="50247" y="37677"/>
                  </a:lnTo>
                  <a:lnTo>
                    <a:pt x="50921" y="36245"/>
                  </a:lnTo>
                  <a:lnTo>
                    <a:pt x="16090" y="36245"/>
                  </a:lnTo>
                  <a:lnTo>
                    <a:pt x="16090" y="12636"/>
                  </a:lnTo>
                  <a:lnTo>
                    <a:pt x="51769" y="12636"/>
                  </a:lnTo>
                  <a:lnTo>
                    <a:pt x="46889" y="5845"/>
                  </a:lnTo>
                  <a:lnTo>
                    <a:pt x="38434" y="1443"/>
                  </a:lnTo>
                  <a:lnTo>
                    <a:pt x="27279" y="0"/>
                  </a:lnTo>
                  <a:close/>
                </a:path>
                <a:path w="57784" h="80645">
                  <a:moveTo>
                    <a:pt x="40877" y="47650"/>
                  </a:moveTo>
                  <a:lnTo>
                    <a:pt x="24142" y="47650"/>
                  </a:lnTo>
                  <a:lnTo>
                    <a:pt x="39700" y="80543"/>
                  </a:lnTo>
                  <a:lnTo>
                    <a:pt x="57365" y="80543"/>
                  </a:lnTo>
                  <a:lnTo>
                    <a:pt x="40877" y="47650"/>
                  </a:lnTo>
                  <a:close/>
                </a:path>
                <a:path w="57784" h="80645">
                  <a:moveTo>
                    <a:pt x="51769" y="12636"/>
                  </a:moveTo>
                  <a:lnTo>
                    <a:pt x="33121" y="12636"/>
                  </a:lnTo>
                  <a:lnTo>
                    <a:pt x="37515" y="16433"/>
                  </a:lnTo>
                  <a:lnTo>
                    <a:pt x="37515" y="32105"/>
                  </a:lnTo>
                  <a:lnTo>
                    <a:pt x="33235" y="36245"/>
                  </a:lnTo>
                  <a:lnTo>
                    <a:pt x="50921" y="36245"/>
                  </a:lnTo>
                  <a:lnTo>
                    <a:pt x="53123" y="31567"/>
                  </a:lnTo>
                  <a:lnTo>
                    <a:pt x="54127" y="23939"/>
                  </a:lnTo>
                  <a:lnTo>
                    <a:pt x="52252" y="13308"/>
                  </a:lnTo>
                  <a:lnTo>
                    <a:pt x="51769" y="126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124">
              <a:extLst/>
            </p:cNvPr>
            <p:cNvSpPr/>
            <p:nvPr/>
          </p:nvSpPr>
          <p:spPr>
            <a:xfrm>
              <a:off x="1492427" y="3649635"/>
              <a:ext cx="55880" cy="81915"/>
            </a:xfrm>
            <a:custGeom>
              <a:avLst/>
              <a:gdLst/>
              <a:ahLst/>
              <a:cxnLst/>
              <a:rect l="l" t="t" r="r" b="b"/>
              <a:pathLst>
                <a:path w="55880" h="81914">
                  <a:moveTo>
                    <a:pt x="16713" y="0"/>
                  </a:moveTo>
                  <a:lnTo>
                    <a:pt x="0" y="0"/>
                  </a:lnTo>
                  <a:lnTo>
                    <a:pt x="0" y="51003"/>
                  </a:lnTo>
                  <a:lnTo>
                    <a:pt x="1957" y="64981"/>
                  </a:lnTo>
                  <a:lnTo>
                    <a:pt x="7518" y="74572"/>
                  </a:lnTo>
                  <a:lnTo>
                    <a:pt x="16212" y="80094"/>
                  </a:lnTo>
                  <a:lnTo>
                    <a:pt x="27571" y="81864"/>
                  </a:lnTo>
                  <a:lnTo>
                    <a:pt x="38912" y="80094"/>
                  </a:lnTo>
                  <a:lnTo>
                    <a:pt x="47655" y="74572"/>
                  </a:lnTo>
                  <a:lnTo>
                    <a:pt x="51311" y="68338"/>
                  </a:lnTo>
                  <a:lnTo>
                    <a:pt x="20993" y="68338"/>
                  </a:lnTo>
                  <a:lnTo>
                    <a:pt x="16817" y="63753"/>
                  </a:lnTo>
                  <a:lnTo>
                    <a:pt x="16713" y="0"/>
                  </a:lnTo>
                  <a:close/>
                </a:path>
                <a:path w="55880" h="81914">
                  <a:moveTo>
                    <a:pt x="55270" y="0"/>
                  </a:moveTo>
                  <a:lnTo>
                    <a:pt x="39395" y="0"/>
                  </a:lnTo>
                  <a:lnTo>
                    <a:pt x="39395" y="63753"/>
                  </a:lnTo>
                  <a:lnTo>
                    <a:pt x="35204" y="68338"/>
                  </a:lnTo>
                  <a:lnTo>
                    <a:pt x="51311" y="68338"/>
                  </a:lnTo>
                  <a:lnTo>
                    <a:pt x="53280" y="64981"/>
                  </a:lnTo>
                  <a:lnTo>
                    <a:pt x="55270" y="51003"/>
                  </a:lnTo>
                  <a:lnTo>
                    <a:pt x="552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125">
              <a:extLst/>
            </p:cNvPr>
            <p:cNvSpPr/>
            <p:nvPr/>
          </p:nvSpPr>
          <p:spPr>
            <a:xfrm>
              <a:off x="1564634" y="3649634"/>
              <a:ext cx="60325" cy="80645"/>
            </a:xfrm>
            <a:custGeom>
              <a:avLst/>
              <a:gdLst/>
              <a:ahLst/>
              <a:cxnLst/>
              <a:rect l="l" t="t" r="r" b="b"/>
              <a:pathLst>
                <a:path w="60325" h="80645">
                  <a:moveTo>
                    <a:pt x="16725" y="0"/>
                  </a:moveTo>
                  <a:lnTo>
                    <a:pt x="0" y="0"/>
                  </a:lnTo>
                  <a:lnTo>
                    <a:pt x="0" y="80530"/>
                  </a:lnTo>
                  <a:lnTo>
                    <a:pt x="16725" y="80530"/>
                  </a:lnTo>
                  <a:lnTo>
                    <a:pt x="16725" y="38023"/>
                  </a:lnTo>
                  <a:lnTo>
                    <a:pt x="34615" y="38023"/>
                  </a:lnTo>
                  <a:lnTo>
                    <a:pt x="34008" y="37020"/>
                  </a:lnTo>
                  <a:lnTo>
                    <a:pt x="16725" y="37020"/>
                  </a:lnTo>
                  <a:lnTo>
                    <a:pt x="16725" y="0"/>
                  </a:lnTo>
                  <a:close/>
                </a:path>
                <a:path w="60325" h="80645">
                  <a:moveTo>
                    <a:pt x="34615" y="38023"/>
                  </a:moveTo>
                  <a:lnTo>
                    <a:pt x="16725" y="38023"/>
                  </a:lnTo>
                  <a:lnTo>
                    <a:pt x="41897" y="80530"/>
                  </a:lnTo>
                  <a:lnTo>
                    <a:pt x="60299" y="80530"/>
                  </a:lnTo>
                  <a:lnTo>
                    <a:pt x="34615" y="38023"/>
                  </a:lnTo>
                  <a:close/>
                </a:path>
                <a:path w="60325" h="80645">
                  <a:moveTo>
                    <a:pt x="58521" y="0"/>
                  </a:moveTo>
                  <a:lnTo>
                    <a:pt x="41173" y="0"/>
                  </a:lnTo>
                  <a:lnTo>
                    <a:pt x="16725" y="37020"/>
                  </a:lnTo>
                  <a:lnTo>
                    <a:pt x="34008" y="37020"/>
                  </a:lnTo>
                  <a:lnTo>
                    <a:pt x="33540" y="36245"/>
                  </a:lnTo>
                  <a:lnTo>
                    <a:pt x="585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126">
              <a:extLst/>
            </p:cNvPr>
            <p:cNvSpPr/>
            <p:nvPr/>
          </p:nvSpPr>
          <p:spPr>
            <a:xfrm>
              <a:off x="1631739" y="3649290"/>
              <a:ext cx="68580" cy="81280"/>
            </a:xfrm>
            <a:custGeom>
              <a:avLst/>
              <a:gdLst/>
              <a:ahLst/>
              <a:cxnLst/>
              <a:rect l="l" t="t" r="r" b="b"/>
              <a:pathLst>
                <a:path w="68580" h="81279">
                  <a:moveTo>
                    <a:pt x="45034" y="0"/>
                  </a:moveTo>
                  <a:lnTo>
                    <a:pt x="23406" y="0"/>
                  </a:lnTo>
                  <a:lnTo>
                    <a:pt x="0" y="80873"/>
                  </a:lnTo>
                  <a:lnTo>
                    <a:pt x="15976" y="80873"/>
                  </a:lnTo>
                  <a:lnTo>
                    <a:pt x="20675" y="62636"/>
                  </a:lnTo>
                  <a:lnTo>
                    <a:pt x="63162" y="62636"/>
                  </a:lnTo>
                  <a:lnTo>
                    <a:pt x="59828" y="51117"/>
                  </a:lnTo>
                  <a:lnTo>
                    <a:pt x="23190" y="51117"/>
                  </a:lnTo>
                  <a:lnTo>
                    <a:pt x="33121" y="13093"/>
                  </a:lnTo>
                  <a:lnTo>
                    <a:pt x="48823" y="13093"/>
                  </a:lnTo>
                  <a:lnTo>
                    <a:pt x="45034" y="0"/>
                  </a:lnTo>
                  <a:close/>
                </a:path>
                <a:path w="68580" h="81279">
                  <a:moveTo>
                    <a:pt x="63162" y="62636"/>
                  </a:moveTo>
                  <a:lnTo>
                    <a:pt x="46177" y="62636"/>
                  </a:lnTo>
                  <a:lnTo>
                    <a:pt x="50888" y="80873"/>
                  </a:lnTo>
                  <a:lnTo>
                    <a:pt x="68440" y="80873"/>
                  </a:lnTo>
                  <a:lnTo>
                    <a:pt x="63162" y="62636"/>
                  </a:lnTo>
                  <a:close/>
                </a:path>
                <a:path w="68580" h="81279">
                  <a:moveTo>
                    <a:pt x="48823" y="13093"/>
                  </a:moveTo>
                  <a:lnTo>
                    <a:pt x="33743" y="13093"/>
                  </a:lnTo>
                  <a:lnTo>
                    <a:pt x="43675" y="51117"/>
                  </a:lnTo>
                  <a:lnTo>
                    <a:pt x="59828" y="51117"/>
                  </a:lnTo>
                  <a:lnTo>
                    <a:pt x="48823" y="13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bject 127">
              <a:extLst/>
            </p:cNvPr>
            <p:cNvSpPr/>
            <p:nvPr/>
          </p:nvSpPr>
          <p:spPr>
            <a:xfrm>
              <a:off x="1402709" y="3469491"/>
              <a:ext cx="47625" cy="80645"/>
            </a:xfrm>
            <a:custGeom>
              <a:avLst/>
              <a:gdLst/>
              <a:ahLst/>
              <a:cxnLst/>
              <a:rect l="l" t="t" r="r" b="b"/>
              <a:pathLst>
                <a:path w="47625" h="80645">
                  <a:moveTo>
                    <a:pt x="16713" y="0"/>
                  </a:moveTo>
                  <a:lnTo>
                    <a:pt x="0" y="0"/>
                  </a:lnTo>
                  <a:lnTo>
                    <a:pt x="0" y="80530"/>
                  </a:lnTo>
                  <a:lnTo>
                    <a:pt x="47332" y="80530"/>
                  </a:lnTo>
                  <a:lnTo>
                    <a:pt x="47332" y="66662"/>
                  </a:lnTo>
                  <a:lnTo>
                    <a:pt x="16713" y="6666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128">
              <a:extLst/>
            </p:cNvPr>
            <p:cNvSpPr/>
            <p:nvPr/>
          </p:nvSpPr>
          <p:spPr>
            <a:xfrm>
              <a:off x="1461654" y="3469491"/>
              <a:ext cx="50165" cy="80645"/>
            </a:xfrm>
            <a:custGeom>
              <a:avLst/>
              <a:gdLst/>
              <a:ahLst/>
              <a:cxnLst/>
              <a:rect l="l" t="t" r="r" b="b"/>
              <a:pathLst>
                <a:path w="50165" h="80645">
                  <a:moveTo>
                    <a:pt x="48488" y="0"/>
                  </a:moveTo>
                  <a:lnTo>
                    <a:pt x="0" y="0"/>
                  </a:lnTo>
                  <a:lnTo>
                    <a:pt x="0" y="80530"/>
                  </a:lnTo>
                  <a:lnTo>
                    <a:pt x="49733" y="80530"/>
                  </a:lnTo>
                  <a:lnTo>
                    <a:pt x="49733" y="66662"/>
                  </a:lnTo>
                  <a:lnTo>
                    <a:pt x="16510" y="66662"/>
                  </a:lnTo>
                  <a:lnTo>
                    <a:pt x="16510" y="45516"/>
                  </a:lnTo>
                  <a:lnTo>
                    <a:pt x="40449" y="45516"/>
                  </a:lnTo>
                  <a:lnTo>
                    <a:pt x="40449" y="32435"/>
                  </a:lnTo>
                  <a:lnTo>
                    <a:pt x="16510" y="32435"/>
                  </a:lnTo>
                  <a:lnTo>
                    <a:pt x="16510" y="13868"/>
                  </a:lnTo>
                  <a:lnTo>
                    <a:pt x="48488" y="13868"/>
                  </a:lnTo>
                  <a:lnTo>
                    <a:pt x="484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object 129">
              <a:extLst/>
            </p:cNvPr>
            <p:cNvSpPr/>
            <p:nvPr/>
          </p:nvSpPr>
          <p:spPr>
            <a:xfrm>
              <a:off x="1520182" y="3469494"/>
              <a:ext cx="57785" cy="80645"/>
            </a:xfrm>
            <a:custGeom>
              <a:avLst/>
              <a:gdLst/>
              <a:ahLst/>
              <a:cxnLst/>
              <a:rect l="l" t="t" r="r" b="b"/>
              <a:pathLst>
                <a:path w="57784" h="80645">
                  <a:moveTo>
                    <a:pt x="37299" y="13868"/>
                  </a:moveTo>
                  <a:lnTo>
                    <a:pt x="20586" y="13868"/>
                  </a:lnTo>
                  <a:lnTo>
                    <a:pt x="20586" y="80530"/>
                  </a:lnTo>
                  <a:lnTo>
                    <a:pt x="37299" y="80530"/>
                  </a:lnTo>
                  <a:lnTo>
                    <a:pt x="37299" y="13868"/>
                  </a:lnTo>
                  <a:close/>
                </a:path>
                <a:path w="57784" h="80645">
                  <a:moveTo>
                    <a:pt x="57784" y="0"/>
                  </a:moveTo>
                  <a:lnTo>
                    <a:pt x="0" y="0"/>
                  </a:lnTo>
                  <a:lnTo>
                    <a:pt x="0" y="13868"/>
                  </a:lnTo>
                  <a:lnTo>
                    <a:pt x="57784" y="13868"/>
                  </a:lnTo>
                  <a:lnTo>
                    <a:pt x="577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bject 130">
              <a:extLst/>
            </p:cNvPr>
            <p:cNvSpPr/>
            <p:nvPr/>
          </p:nvSpPr>
          <p:spPr>
            <a:xfrm>
              <a:off x="1191920" y="3599230"/>
              <a:ext cx="594995" cy="0"/>
            </a:xfrm>
            <a:custGeom>
              <a:avLst/>
              <a:gdLst/>
              <a:ahLst/>
              <a:cxnLst/>
              <a:rect l="l" t="t" r="r" b="b"/>
              <a:pathLst>
                <a:path w="594994">
                  <a:moveTo>
                    <a:pt x="0" y="0"/>
                  </a:moveTo>
                  <a:lnTo>
                    <a:pt x="594525" y="0"/>
                  </a:lnTo>
                </a:path>
              </a:pathLst>
            </a:custGeom>
            <a:ln w="176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bject 131">
              <a:extLst/>
            </p:cNvPr>
            <p:cNvSpPr/>
            <p:nvPr/>
          </p:nvSpPr>
          <p:spPr>
            <a:xfrm>
              <a:off x="1262411" y="3124032"/>
              <a:ext cx="205104" cy="287655"/>
            </a:xfrm>
            <a:custGeom>
              <a:avLst/>
              <a:gdLst/>
              <a:ahLst/>
              <a:cxnLst/>
              <a:rect l="l" t="t" r="r" b="b"/>
              <a:pathLst>
                <a:path w="205105" h="287654">
                  <a:moveTo>
                    <a:pt x="16129" y="223037"/>
                  </a:moveTo>
                  <a:lnTo>
                    <a:pt x="0" y="267881"/>
                  </a:lnTo>
                  <a:lnTo>
                    <a:pt x="43184" y="282830"/>
                  </a:lnTo>
                  <a:lnTo>
                    <a:pt x="90551" y="287159"/>
                  </a:lnTo>
                  <a:lnTo>
                    <a:pt x="136578" y="281154"/>
                  </a:lnTo>
                  <a:lnTo>
                    <a:pt x="172707" y="262721"/>
                  </a:lnTo>
                  <a:lnTo>
                    <a:pt x="189774" y="239953"/>
                  </a:lnTo>
                  <a:lnTo>
                    <a:pt x="87782" y="239953"/>
                  </a:lnTo>
                  <a:lnTo>
                    <a:pt x="70584" y="239080"/>
                  </a:lnTo>
                  <a:lnTo>
                    <a:pt x="53703" y="236215"/>
                  </a:lnTo>
                  <a:lnTo>
                    <a:pt x="35949" y="230990"/>
                  </a:lnTo>
                  <a:lnTo>
                    <a:pt x="16129" y="223037"/>
                  </a:lnTo>
                  <a:close/>
                </a:path>
                <a:path w="205105" h="287654">
                  <a:moveTo>
                    <a:pt x="196269" y="140030"/>
                  </a:moveTo>
                  <a:lnTo>
                    <a:pt x="102006" y="140030"/>
                  </a:lnTo>
                  <a:lnTo>
                    <a:pt x="119084" y="142890"/>
                  </a:lnTo>
                  <a:lnTo>
                    <a:pt x="131605" y="151393"/>
                  </a:lnTo>
                  <a:lnTo>
                    <a:pt x="139309" y="165426"/>
                  </a:lnTo>
                  <a:lnTo>
                    <a:pt x="141935" y="184873"/>
                  </a:lnTo>
                  <a:lnTo>
                    <a:pt x="141935" y="186842"/>
                  </a:lnTo>
                  <a:lnTo>
                    <a:pt x="138254" y="209580"/>
                  </a:lnTo>
                  <a:lnTo>
                    <a:pt x="127608" y="226233"/>
                  </a:lnTo>
                  <a:lnTo>
                    <a:pt x="110586" y="236468"/>
                  </a:lnTo>
                  <a:lnTo>
                    <a:pt x="87782" y="239953"/>
                  </a:lnTo>
                  <a:lnTo>
                    <a:pt x="189774" y="239953"/>
                  </a:lnTo>
                  <a:lnTo>
                    <a:pt x="196310" y="231234"/>
                  </a:lnTo>
                  <a:lnTo>
                    <a:pt x="204762" y="186067"/>
                  </a:lnTo>
                  <a:lnTo>
                    <a:pt x="204762" y="180949"/>
                  </a:lnTo>
                  <a:lnTo>
                    <a:pt x="198942" y="144330"/>
                  </a:lnTo>
                  <a:lnTo>
                    <a:pt x="196269" y="140030"/>
                  </a:lnTo>
                  <a:close/>
                </a:path>
                <a:path w="205105" h="287654">
                  <a:moveTo>
                    <a:pt x="189382" y="0"/>
                  </a:moveTo>
                  <a:lnTo>
                    <a:pt x="27533" y="0"/>
                  </a:lnTo>
                  <a:lnTo>
                    <a:pt x="14947" y="159308"/>
                  </a:lnTo>
                  <a:lnTo>
                    <a:pt x="58216" y="159308"/>
                  </a:lnTo>
                  <a:lnTo>
                    <a:pt x="68421" y="150986"/>
                  </a:lnTo>
                  <a:lnTo>
                    <a:pt x="78754" y="144949"/>
                  </a:lnTo>
                  <a:lnTo>
                    <a:pt x="89765" y="141272"/>
                  </a:lnTo>
                  <a:lnTo>
                    <a:pt x="102006" y="140030"/>
                  </a:lnTo>
                  <a:lnTo>
                    <a:pt x="196269" y="140030"/>
                  </a:lnTo>
                  <a:lnTo>
                    <a:pt x="183564" y="119583"/>
                  </a:lnTo>
                  <a:lnTo>
                    <a:pt x="60185" y="119583"/>
                  </a:lnTo>
                  <a:lnTo>
                    <a:pt x="66484" y="48780"/>
                  </a:lnTo>
                  <a:lnTo>
                    <a:pt x="189382" y="48780"/>
                  </a:lnTo>
                  <a:lnTo>
                    <a:pt x="189382" y="0"/>
                  </a:lnTo>
                  <a:close/>
                </a:path>
                <a:path w="205105" h="287654">
                  <a:moveTo>
                    <a:pt x="123748" y="96367"/>
                  </a:moveTo>
                  <a:lnTo>
                    <a:pt x="104233" y="97892"/>
                  </a:lnTo>
                  <a:lnTo>
                    <a:pt x="88577" y="102369"/>
                  </a:lnTo>
                  <a:lnTo>
                    <a:pt x="75305" y="109649"/>
                  </a:lnTo>
                  <a:lnTo>
                    <a:pt x="62941" y="119583"/>
                  </a:lnTo>
                  <a:lnTo>
                    <a:pt x="183564" y="119583"/>
                  </a:lnTo>
                  <a:lnTo>
                    <a:pt x="182491" y="117856"/>
                  </a:lnTo>
                  <a:lnTo>
                    <a:pt x="156922" y="101782"/>
                  </a:lnTo>
                  <a:lnTo>
                    <a:pt x="123748" y="963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132">
              <a:extLst/>
            </p:cNvPr>
            <p:cNvSpPr/>
            <p:nvPr/>
          </p:nvSpPr>
          <p:spPr>
            <a:xfrm>
              <a:off x="1534222" y="3371198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6009" y="0"/>
                  </a:lnTo>
                </a:path>
              </a:pathLst>
            </a:custGeom>
            <a:ln w="404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133">
              <a:extLst/>
            </p:cNvPr>
            <p:cNvSpPr/>
            <p:nvPr/>
          </p:nvSpPr>
          <p:spPr>
            <a:xfrm>
              <a:off x="1494001" y="3338191"/>
              <a:ext cx="106680" cy="0"/>
            </a:xfrm>
            <a:custGeom>
              <a:avLst/>
              <a:gdLst/>
              <a:ahLst/>
              <a:cxnLst/>
              <a:rect l="l" t="t" r="r" b="b"/>
              <a:pathLst>
                <a:path w="106680">
                  <a:moveTo>
                    <a:pt x="0" y="0"/>
                  </a:moveTo>
                  <a:lnTo>
                    <a:pt x="106451" y="0"/>
                  </a:lnTo>
                </a:path>
              </a:pathLst>
            </a:custGeom>
            <a:ln w="2559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134">
              <a:extLst/>
            </p:cNvPr>
            <p:cNvSpPr/>
            <p:nvPr/>
          </p:nvSpPr>
          <p:spPr>
            <a:xfrm>
              <a:off x="1534222" y="3305183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6009" y="0"/>
                  </a:lnTo>
                </a:path>
              </a:pathLst>
            </a:custGeom>
            <a:ln w="404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135">
              <a:extLst/>
            </p:cNvPr>
            <p:cNvSpPr/>
            <p:nvPr/>
          </p:nvSpPr>
          <p:spPr>
            <a:xfrm>
              <a:off x="1620666" y="3264033"/>
              <a:ext cx="106045" cy="148590"/>
            </a:xfrm>
            <a:custGeom>
              <a:avLst/>
              <a:gdLst/>
              <a:ahLst/>
              <a:cxnLst/>
              <a:rect l="l" t="t" r="r" b="b"/>
              <a:pathLst>
                <a:path w="106044" h="148589">
                  <a:moveTo>
                    <a:pt x="8318" y="115189"/>
                  </a:moveTo>
                  <a:lnTo>
                    <a:pt x="33705" y="147781"/>
                  </a:lnTo>
                  <a:lnTo>
                    <a:pt x="46723" y="148310"/>
                  </a:lnTo>
                  <a:lnTo>
                    <a:pt x="70379" y="145208"/>
                  </a:lnTo>
                  <a:lnTo>
                    <a:pt x="88952" y="135688"/>
                  </a:lnTo>
                  <a:lnTo>
                    <a:pt x="97721" y="123939"/>
                  </a:lnTo>
                  <a:lnTo>
                    <a:pt x="45300" y="123939"/>
                  </a:lnTo>
                  <a:lnTo>
                    <a:pt x="36438" y="123486"/>
                  </a:lnTo>
                  <a:lnTo>
                    <a:pt x="27728" y="122002"/>
                  </a:lnTo>
                  <a:lnTo>
                    <a:pt x="18560" y="119299"/>
                  </a:lnTo>
                  <a:lnTo>
                    <a:pt x="8318" y="115189"/>
                  </a:lnTo>
                  <a:close/>
                </a:path>
                <a:path w="106044" h="148589">
                  <a:moveTo>
                    <a:pt x="101067" y="72326"/>
                  </a:moveTo>
                  <a:lnTo>
                    <a:pt x="52616" y="72326"/>
                  </a:lnTo>
                  <a:lnTo>
                    <a:pt x="61394" y="73802"/>
                  </a:lnTo>
                  <a:lnTo>
                    <a:pt x="67830" y="78192"/>
                  </a:lnTo>
                  <a:lnTo>
                    <a:pt x="71789" y="85437"/>
                  </a:lnTo>
                  <a:lnTo>
                    <a:pt x="73139" y="95478"/>
                  </a:lnTo>
                  <a:lnTo>
                    <a:pt x="73139" y="96507"/>
                  </a:lnTo>
                  <a:lnTo>
                    <a:pt x="71247" y="108251"/>
                  </a:lnTo>
                  <a:lnTo>
                    <a:pt x="65773" y="116852"/>
                  </a:lnTo>
                  <a:lnTo>
                    <a:pt x="57023" y="122139"/>
                  </a:lnTo>
                  <a:lnTo>
                    <a:pt x="45300" y="123939"/>
                  </a:lnTo>
                  <a:lnTo>
                    <a:pt x="97721" y="123939"/>
                  </a:lnTo>
                  <a:lnTo>
                    <a:pt x="101089" y="119426"/>
                  </a:lnTo>
                  <a:lnTo>
                    <a:pt x="105359" y="96507"/>
                  </a:lnTo>
                  <a:lnTo>
                    <a:pt x="105435" y="93446"/>
                  </a:lnTo>
                  <a:lnTo>
                    <a:pt x="102441" y="74545"/>
                  </a:lnTo>
                  <a:lnTo>
                    <a:pt x="101067" y="72326"/>
                  </a:lnTo>
                  <a:close/>
                </a:path>
                <a:path w="106044" h="148589">
                  <a:moveTo>
                    <a:pt x="97510" y="0"/>
                  </a:moveTo>
                  <a:lnTo>
                    <a:pt x="14224" y="0"/>
                  </a:lnTo>
                  <a:lnTo>
                    <a:pt x="7708" y="82296"/>
                  </a:lnTo>
                  <a:lnTo>
                    <a:pt x="30060" y="82296"/>
                  </a:lnTo>
                  <a:lnTo>
                    <a:pt x="37172" y="75780"/>
                  </a:lnTo>
                  <a:lnTo>
                    <a:pt x="43675" y="72326"/>
                  </a:lnTo>
                  <a:lnTo>
                    <a:pt x="101067" y="72326"/>
                  </a:lnTo>
                  <a:lnTo>
                    <a:pt x="94528" y="61760"/>
                  </a:lnTo>
                  <a:lnTo>
                    <a:pt x="31076" y="61760"/>
                  </a:lnTo>
                  <a:lnTo>
                    <a:pt x="34328" y="25196"/>
                  </a:lnTo>
                  <a:lnTo>
                    <a:pt x="97510" y="25196"/>
                  </a:lnTo>
                  <a:lnTo>
                    <a:pt x="97510" y="0"/>
                  </a:lnTo>
                  <a:close/>
                </a:path>
                <a:path w="106044" h="148589">
                  <a:moveTo>
                    <a:pt x="63779" y="49771"/>
                  </a:moveTo>
                  <a:lnTo>
                    <a:pt x="53753" y="50558"/>
                  </a:lnTo>
                  <a:lnTo>
                    <a:pt x="45705" y="52870"/>
                  </a:lnTo>
                  <a:lnTo>
                    <a:pt x="38874" y="56629"/>
                  </a:lnTo>
                  <a:lnTo>
                    <a:pt x="32499" y="61760"/>
                  </a:lnTo>
                  <a:lnTo>
                    <a:pt x="94528" y="61760"/>
                  </a:lnTo>
                  <a:lnTo>
                    <a:pt x="93980" y="60874"/>
                  </a:lnTo>
                  <a:lnTo>
                    <a:pt x="80832" y="52570"/>
                  </a:lnTo>
                  <a:lnTo>
                    <a:pt x="63779" y="497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136">
              <a:extLst/>
            </p:cNvPr>
            <p:cNvSpPr/>
            <p:nvPr/>
          </p:nvSpPr>
          <p:spPr>
            <a:xfrm>
              <a:off x="1736126" y="3264036"/>
              <a:ext cx="79375" cy="74295"/>
            </a:xfrm>
            <a:custGeom>
              <a:avLst/>
              <a:gdLst/>
              <a:ahLst/>
              <a:cxnLst/>
              <a:rect l="l" t="t" r="r" b="b"/>
              <a:pathLst>
                <a:path w="79375" h="74295">
                  <a:moveTo>
                    <a:pt x="8331" y="12395"/>
                  </a:moveTo>
                  <a:lnTo>
                    <a:pt x="0" y="37185"/>
                  </a:lnTo>
                  <a:lnTo>
                    <a:pt x="31089" y="39014"/>
                  </a:lnTo>
                  <a:lnTo>
                    <a:pt x="6502" y="58712"/>
                  </a:lnTo>
                  <a:lnTo>
                    <a:pt x="27635" y="74155"/>
                  </a:lnTo>
                  <a:lnTo>
                    <a:pt x="39624" y="44297"/>
                  </a:lnTo>
                  <a:lnTo>
                    <a:pt x="54949" y="44297"/>
                  </a:lnTo>
                  <a:lnTo>
                    <a:pt x="48361" y="39014"/>
                  </a:lnTo>
                  <a:lnTo>
                    <a:pt x="79235" y="37185"/>
                  </a:lnTo>
                  <a:lnTo>
                    <a:pt x="76899" y="30060"/>
                  </a:lnTo>
                  <a:lnTo>
                    <a:pt x="34531" y="30060"/>
                  </a:lnTo>
                  <a:lnTo>
                    <a:pt x="8331" y="12395"/>
                  </a:lnTo>
                  <a:close/>
                </a:path>
                <a:path w="79375" h="74295">
                  <a:moveTo>
                    <a:pt x="54949" y="44297"/>
                  </a:moveTo>
                  <a:lnTo>
                    <a:pt x="39624" y="44297"/>
                  </a:lnTo>
                  <a:lnTo>
                    <a:pt x="51803" y="74155"/>
                  </a:lnTo>
                  <a:lnTo>
                    <a:pt x="72923" y="58712"/>
                  </a:lnTo>
                  <a:lnTo>
                    <a:pt x="54949" y="44297"/>
                  </a:lnTo>
                  <a:close/>
                </a:path>
                <a:path w="79375" h="74295">
                  <a:moveTo>
                    <a:pt x="52819" y="0"/>
                  </a:moveTo>
                  <a:lnTo>
                    <a:pt x="26403" y="0"/>
                  </a:lnTo>
                  <a:lnTo>
                    <a:pt x="34531" y="30060"/>
                  </a:lnTo>
                  <a:lnTo>
                    <a:pt x="44691" y="30060"/>
                  </a:lnTo>
                  <a:lnTo>
                    <a:pt x="52819" y="0"/>
                  </a:lnTo>
                  <a:close/>
                </a:path>
                <a:path w="79375" h="74295">
                  <a:moveTo>
                    <a:pt x="71107" y="12395"/>
                  </a:moveTo>
                  <a:lnTo>
                    <a:pt x="44691" y="30060"/>
                  </a:lnTo>
                  <a:lnTo>
                    <a:pt x="76899" y="30060"/>
                  </a:lnTo>
                  <a:lnTo>
                    <a:pt x="71107" y="123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126"/>
              <a:endParaRPr sz="1799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783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A9F1D-818C-492D-8052-E644F8D86124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87" y="401637"/>
            <a:ext cx="5534025" cy="3895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974" y="2427162"/>
            <a:ext cx="6016625" cy="417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44969"/>
      </p:ext>
    </p:extLst>
  </p:cSld>
  <p:clrMapOvr>
    <a:masterClrMapping/>
  </p:clrMapOvr>
</p:sld>
</file>

<file path=ppt/theme/theme1.xml><?xml version="1.0" encoding="utf-8"?>
<a:theme xmlns:a="http://schemas.openxmlformats.org/drawingml/2006/main" name="VELUX 16-9">
  <a:themeElements>
    <a:clrScheme name="VELUX">
      <a:dk1>
        <a:srgbClr val="000000"/>
      </a:dk1>
      <a:lt1>
        <a:srgbClr val="FFFFFF"/>
      </a:lt1>
      <a:dk2>
        <a:srgbClr val="000000"/>
      </a:dk2>
      <a:lt2>
        <a:srgbClr val="737371"/>
      </a:lt2>
      <a:accent1>
        <a:srgbClr val="FF0000"/>
      </a:accent1>
      <a:accent2>
        <a:srgbClr val="A9CAE4"/>
      </a:accent2>
      <a:accent3>
        <a:srgbClr val="E0E0DD"/>
      </a:accent3>
      <a:accent4>
        <a:srgbClr val="737373"/>
      </a:accent4>
      <a:accent5>
        <a:srgbClr val="CA6A75"/>
      </a:accent5>
      <a:accent6>
        <a:srgbClr val="456B99"/>
      </a:accent6>
      <a:hlink>
        <a:srgbClr val="192E4F"/>
      </a:hlink>
      <a:folHlink>
        <a:srgbClr val="456B99"/>
      </a:folHlink>
    </a:clrScheme>
    <a:fontScheme name="Velux">
      <a:majorFont>
        <a:latin typeface="VeluxForOffice"/>
        <a:ea typeface=""/>
        <a:cs typeface=""/>
      </a:majorFont>
      <a:minorFont>
        <a:latin typeface="VeluxFor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9C6D0839-5C82-4412-8455-D88FA4817E22}" vid="{FE904CDF-4DD2-4192-AC45-8DC3D70787E5}"/>
    </a:ext>
  </a:extLst>
</a:theme>
</file>

<file path=ppt/theme/theme2.xml><?xml version="1.0" encoding="utf-8"?>
<a:theme xmlns:a="http://schemas.openxmlformats.org/drawingml/2006/main" name="1_VELUX 16-9">
  <a:themeElements>
    <a:clrScheme name="VELUX">
      <a:dk1>
        <a:srgbClr val="000000"/>
      </a:dk1>
      <a:lt1>
        <a:srgbClr val="FFFFFF"/>
      </a:lt1>
      <a:dk2>
        <a:srgbClr val="000000"/>
      </a:dk2>
      <a:lt2>
        <a:srgbClr val="737371"/>
      </a:lt2>
      <a:accent1>
        <a:srgbClr val="FF0000"/>
      </a:accent1>
      <a:accent2>
        <a:srgbClr val="A9CAE4"/>
      </a:accent2>
      <a:accent3>
        <a:srgbClr val="E0E0DD"/>
      </a:accent3>
      <a:accent4>
        <a:srgbClr val="000000"/>
      </a:accent4>
      <a:accent5>
        <a:srgbClr val="FFAAAA"/>
      </a:accent5>
      <a:accent6>
        <a:srgbClr val="99B7CF"/>
      </a:accent6>
      <a:hlink>
        <a:srgbClr val="192E4F"/>
      </a:hlink>
      <a:folHlink>
        <a:srgbClr val="456B99"/>
      </a:folHlink>
    </a:clrScheme>
    <a:fontScheme name="Velux">
      <a:majorFont>
        <a:latin typeface="VeluxForOffice"/>
        <a:ea typeface=""/>
        <a:cs typeface=""/>
      </a:majorFont>
      <a:minorFont>
        <a:latin typeface="VeluxFor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C45391BD-FB78-45F6-82CA-EBDD5B45475A}" vid="{AA889177-E9B6-4CC7-95EF-74FCCFD14B12}"/>
    </a:ext>
  </a:extLst>
</a:theme>
</file>

<file path=ppt/theme/theme3.xml><?xml version="1.0" encoding="utf-8"?>
<a:theme xmlns:a="http://schemas.openxmlformats.org/drawingml/2006/main" name="VELUX 4-3">
  <a:themeElements>
    <a:clrScheme name="VELUX">
      <a:dk1>
        <a:srgbClr val="000000"/>
      </a:dk1>
      <a:lt1>
        <a:srgbClr val="FFFFFF"/>
      </a:lt1>
      <a:dk2>
        <a:srgbClr val="000000"/>
      </a:dk2>
      <a:lt2>
        <a:srgbClr val="737371"/>
      </a:lt2>
      <a:accent1>
        <a:srgbClr val="FF0000"/>
      </a:accent1>
      <a:accent2>
        <a:srgbClr val="A9CAE4"/>
      </a:accent2>
      <a:accent3>
        <a:srgbClr val="E0E0DD"/>
      </a:accent3>
      <a:accent4>
        <a:srgbClr val="000000"/>
      </a:accent4>
      <a:accent5>
        <a:srgbClr val="FFAAAA"/>
      </a:accent5>
      <a:accent6>
        <a:srgbClr val="99B7CF"/>
      </a:accent6>
      <a:hlink>
        <a:srgbClr val="192E4F"/>
      </a:hlink>
      <a:folHlink>
        <a:srgbClr val="456B99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 VELUX 4-3" id="{64AAAEDF-5902-496E-AB1F-B5DAF41D96B3}" vid="{0DCDF2E2-6534-4ACA-AB2C-924BBBF2949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413</Words>
  <Application>Microsoft Office PowerPoint</Application>
  <PresentationFormat>Widescreen</PresentationFormat>
  <Paragraphs>147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Wingdings</vt:lpstr>
      <vt:lpstr>Arial</vt:lpstr>
      <vt:lpstr>Verdana</vt:lpstr>
      <vt:lpstr>VeluxForOffice</vt:lpstr>
      <vt:lpstr>VeluxForOffice</vt:lpstr>
      <vt:lpstr>Times New Roman</vt:lpstr>
      <vt:lpstr>Calibri</vt:lpstr>
      <vt:lpstr>VeluxGothic Black</vt:lpstr>
      <vt:lpstr>VELUX 16-9</vt:lpstr>
      <vt:lpstr>1_VELUX 16-9</vt:lpstr>
      <vt:lpstr>VELUX 4-3</vt:lpstr>
      <vt:lpstr>Zateplování v praxi 2019</vt:lpstr>
      <vt:lpstr>DENNÍ SVĚTLO </vt:lpstr>
      <vt:lpstr>Čerstvý vzduch </vt:lpstr>
      <vt:lpstr>PowerPoint Presentation</vt:lpstr>
      <vt:lpstr>PowerPoint Presentation</vt:lpstr>
      <vt:lpstr>PowerPoint Presentation</vt:lpstr>
      <vt:lpstr>Příprava montážního otvoru</vt:lpstr>
      <vt:lpstr>Zateplovací sada BDX</vt:lpstr>
      <vt:lpstr>PowerPoint Presentation</vt:lpstr>
      <vt:lpstr>PowerPoint Presentation</vt:lpstr>
      <vt:lpstr>Hydroizolační fólie BFX</vt:lpstr>
      <vt:lpstr>PowerPoint Presentation</vt:lpstr>
      <vt:lpstr>Nejčastější chyby realizace  -chybná instalace na rám okna -nesprávně instalovaný odtokový žlábek -proděravění fólie pří přechodu laťování/kontralatí  zatékání kondenzační vody do prostoru izolace </vt:lpstr>
      <vt:lpstr>PowerPoint Presentation</vt:lpstr>
      <vt:lpstr>PowerPoint Presentation</vt:lpstr>
      <vt:lpstr>PowerPoint Presentation</vt:lpstr>
      <vt:lpstr>PowerPoint Presentation</vt:lpstr>
      <vt:lpstr>Napojení v parotěsné rovině</vt:lpstr>
      <vt:lpstr>PowerPoint Presentation</vt:lpstr>
      <vt:lpstr>Napojení do vnitřního podhledu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2017-09-25T13:51:00Z</dcterms:created>
  <dcterms:modified xsi:type="dcterms:W3CDTF">2019-02-19T05:05:06Z</dcterms:modified>
</cp:coreProperties>
</file>