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4"/>
  </p:notesMasterIdLst>
  <p:handoutMasterIdLst>
    <p:handoutMasterId r:id="rId45"/>
  </p:handoutMasterIdLst>
  <p:sldIdLst>
    <p:sldId id="259" r:id="rId5"/>
    <p:sldId id="398" r:id="rId6"/>
    <p:sldId id="399" r:id="rId7"/>
    <p:sldId id="400" r:id="rId8"/>
    <p:sldId id="401" r:id="rId9"/>
    <p:sldId id="402" r:id="rId10"/>
    <p:sldId id="409" r:id="rId11"/>
    <p:sldId id="410" r:id="rId12"/>
    <p:sldId id="411" r:id="rId13"/>
    <p:sldId id="412" r:id="rId14"/>
    <p:sldId id="416" r:id="rId15"/>
    <p:sldId id="415" r:id="rId16"/>
    <p:sldId id="414" r:id="rId17"/>
    <p:sldId id="419" r:id="rId18"/>
    <p:sldId id="423" r:id="rId19"/>
    <p:sldId id="421" r:id="rId20"/>
    <p:sldId id="420" r:id="rId21"/>
    <p:sldId id="417" r:id="rId22"/>
    <p:sldId id="418" r:id="rId23"/>
    <p:sldId id="422" r:id="rId24"/>
    <p:sldId id="426" r:id="rId25"/>
    <p:sldId id="427" r:id="rId26"/>
    <p:sldId id="429" r:id="rId27"/>
    <p:sldId id="430" r:id="rId28"/>
    <p:sldId id="428" r:id="rId29"/>
    <p:sldId id="431" r:id="rId30"/>
    <p:sldId id="436" r:id="rId31"/>
    <p:sldId id="432" r:id="rId32"/>
    <p:sldId id="433" r:id="rId33"/>
    <p:sldId id="434" r:id="rId34"/>
    <p:sldId id="435" r:id="rId35"/>
    <p:sldId id="437" r:id="rId36"/>
    <p:sldId id="438" r:id="rId37"/>
    <p:sldId id="439" r:id="rId38"/>
    <p:sldId id="440" r:id="rId39"/>
    <p:sldId id="441" r:id="rId40"/>
    <p:sldId id="442" r:id="rId41"/>
    <p:sldId id="443" r:id="rId42"/>
    <p:sldId id="340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3974" userDrawn="1">
          <p15:clr>
            <a:srgbClr val="A4A3A4"/>
          </p15:clr>
        </p15:guide>
        <p15:guide id="4" orient="horz" pos="5" userDrawn="1">
          <p15:clr>
            <a:srgbClr val="A4A3A4"/>
          </p15:clr>
        </p15:guide>
        <p15:guide id="5" pos="619" userDrawn="1">
          <p15:clr>
            <a:srgbClr val="A4A3A4"/>
          </p15:clr>
        </p15:guide>
        <p15:guide id="6" pos="7401" userDrawn="1">
          <p15:clr>
            <a:srgbClr val="A4A3A4"/>
          </p15:clr>
        </p15:guide>
        <p15:guide id="7" orient="horz" pos="981" userDrawn="1">
          <p15:clr>
            <a:srgbClr val="A4A3A4"/>
          </p15:clr>
        </p15:guide>
        <p15:guide id="8" pos="2457" userDrawn="1">
          <p15:clr>
            <a:srgbClr val="A4A3A4"/>
          </p15:clr>
        </p15:guide>
        <p15:guide id="9" pos="3848">
          <p15:clr>
            <a:srgbClr val="A4A3A4"/>
          </p15:clr>
        </p15:guide>
        <p15:guide id="10" pos="652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8CE"/>
    <a:srgbClr val="009FE3"/>
    <a:srgbClr val="4EB27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22" autoAdjust="0"/>
    <p:restoredTop sz="98664" autoAdjust="0"/>
  </p:normalViewPr>
  <p:slideViewPr>
    <p:cSldViewPr snapToGrid="0" showGuides="1">
      <p:cViewPr>
        <p:scale>
          <a:sx n="70" d="100"/>
          <a:sy n="70" d="100"/>
        </p:scale>
        <p:origin x="-2100" y="-1110"/>
      </p:cViewPr>
      <p:guideLst>
        <p:guide orient="horz" pos="2160"/>
        <p:guide orient="horz" pos="3974"/>
        <p:guide orient="horz" pos="5"/>
        <p:guide orient="horz" pos="981"/>
        <p:guide pos="3840"/>
        <p:guide pos="619"/>
        <p:guide pos="7401"/>
        <p:guide pos="2457"/>
        <p:guide pos="3848"/>
        <p:guide pos="65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116" d="100"/>
          <a:sy n="116" d="100"/>
        </p:scale>
        <p:origin x="19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5F6877-A03C-44B1-9C0A-5366537E5BF1}" type="datetimeFigureOut">
              <a:rPr lang="en-US" smtClean="0"/>
              <a:pPr/>
              <a:t>2/12/2019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8F2837-6991-4821-9D81-028D33031A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9820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04E719-D309-4ED0-A2E0-5F7E8535BA11}" type="datetimeFigureOut">
              <a:rPr lang="en-US" smtClean="0"/>
              <a:pPr/>
              <a:t>2/12/2019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B44051-38D0-4B95-A530-5445B3B3CB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978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2057400" y="2765425"/>
            <a:ext cx="10134600" cy="3984625"/>
          </a:xfrm>
          <a:solidFill>
            <a:schemeClr val="bg2"/>
          </a:solidFill>
        </p:spPr>
        <p:txBody>
          <a:bodyPr bIns="396000" anchor="b" anchorCtr="0"/>
          <a:lstStyle>
            <a:lvl1pPr marL="0" indent="0">
              <a:buFontTx/>
              <a:buNone/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icon and INSERT your picture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336851" y="2915950"/>
            <a:ext cx="1728000" cy="1728000"/>
          </a:xfrm>
          <a:solidFill>
            <a:schemeClr val="tx2"/>
          </a:solidFill>
          <a:ln>
            <a:noFill/>
          </a:ln>
        </p:spPr>
        <p:txBody>
          <a:bodyPr bIns="108000" anchor="b" anchorCtr="0"/>
          <a:lstStyle>
            <a:lvl1pPr marL="0" indent="0" algn="ctr">
              <a:lnSpc>
                <a:spcPct val="95000"/>
              </a:lnSpc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Location and/or xx/xx/2017</a:t>
            </a: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-1" y="6750000"/>
            <a:ext cx="12202418" cy="108000"/>
            <a:chOff x="-1" y="6750000"/>
            <a:chExt cx="12202418" cy="108000"/>
          </a:xfrm>
        </p:grpSpPr>
        <p:sp>
          <p:nvSpPr>
            <p:cNvPr id="25" name="Rectangle 24"/>
            <p:cNvSpPr/>
            <p:nvPr userDrawn="1"/>
          </p:nvSpPr>
          <p:spPr>
            <a:xfrm>
              <a:off x="-1" y="6750000"/>
              <a:ext cx="10008000" cy="10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 userDrawn="1"/>
          </p:nvSpPr>
          <p:spPr>
            <a:xfrm>
              <a:off x="10006417" y="6750000"/>
              <a:ext cx="2196000" cy="10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742" y="2915950"/>
            <a:ext cx="7920000" cy="1728000"/>
          </a:xfrm>
          <a:solidFill>
            <a:srgbClr val="009FE3">
              <a:alpha val="64706"/>
            </a:srgbClr>
          </a:solidFill>
          <a:ln>
            <a:noFill/>
          </a:ln>
        </p:spPr>
        <p:txBody>
          <a:bodyPr tIns="126000" rIns="360000" anchor="t" anchorCtr="0">
            <a:noAutofit/>
          </a:bodyPr>
          <a:lstStyle>
            <a:lvl1pPr algn="l">
              <a:lnSpc>
                <a:spcPct val="9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057742" y="4211950"/>
            <a:ext cx="7920000" cy="432000"/>
          </a:xfrm>
        </p:spPr>
        <p:txBody>
          <a:bodyPr bIns="108000" anchor="b" anchorCtr="0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6415" y="386076"/>
            <a:ext cx="1756800" cy="440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331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challe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2065338" y="2765425"/>
            <a:ext cx="10126662" cy="3984625"/>
          </a:xfrm>
          <a:solidFill>
            <a:schemeClr val="bg2"/>
          </a:solidFill>
        </p:spPr>
        <p:txBody>
          <a:bodyPr bIns="396000" anchor="b" anchorCtr="0"/>
          <a:lstStyle>
            <a:lvl1pPr marL="0" marR="0" indent="0" algn="l" defTabSz="914400" rtl="0" eaLnBrk="1" fontAlgn="auto" latinLnBrk="0" hangingPunct="1">
              <a:lnSpc>
                <a:spcPct val="95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dirty="0" smtClean="0"/>
              <a:t>CLICK ICON AND INSERT YOUR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64851" y="2915950"/>
            <a:ext cx="7920000" cy="1728000"/>
          </a:xfrm>
          <a:solidFill>
            <a:schemeClr val="accent2">
              <a:alpha val="65098"/>
            </a:schemeClr>
          </a:solidFill>
        </p:spPr>
        <p:txBody>
          <a:bodyPr tIns="144000" rIns="360000" anchor="t" anchorCtr="0">
            <a:noAutofit/>
          </a:bodyPr>
          <a:lstStyle>
            <a:lvl1pPr>
              <a:lnSpc>
                <a:spcPct val="9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chapter title</a:t>
            </a:r>
            <a:endParaRPr lang="en-US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-1" y="6750000"/>
            <a:ext cx="12202418" cy="108000"/>
            <a:chOff x="-1" y="6750000"/>
            <a:chExt cx="12202418" cy="108000"/>
          </a:xfrm>
        </p:grpSpPr>
        <p:sp>
          <p:nvSpPr>
            <p:cNvPr id="10" name="Rectangle 9"/>
            <p:cNvSpPr/>
            <p:nvPr userDrawn="1"/>
          </p:nvSpPr>
          <p:spPr>
            <a:xfrm>
              <a:off x="-1" y="6750000"/>
              <a:ext cx="10008000" cy="10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0006417" y="6750000"/>
              <a:ext cx="2196000" cy="10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36851" y="2915950"/>
            <a:ext cx="1728000" cy="1728000"/>
            <a:chOff x="336851" y="2915950"/>
            <a:chExt cx="1728000" cy="1728000"/>
          </a:xfrm>
        </p:grpSpPr>
        <p:sp>
          <p:nvSpPr>
            <p:cNvPr id="5" name="Rectangle 4"/>
            <p:cNvSpPr>
              <a:spLocks noChangeAspect="1"/>
            </p:cNvSpPr>
            <p:nvPr userDrawn="1"/>
          </p:nvSpPr>
          <p:spPr>
            <a:xfrm>
              <a:off x="336851" y="2915950"/>
              <a:ext cx="1728000" cy="172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2" cstate="print">
              <a:clrChange>
                <a:clrFrom>
                  <a:srgbClr val="F7A800"/>
                </a:clrFrom>
                <a:clrTo>
                  <a:srgbClr val="F7A8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6851" y="2915950"/>
              <a:ext cx="1728000" cy="1728000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6415" y="386076"/>
            <a:ext cx="1756800" cy="440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078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c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2065338" y="2765425"/>
            <a:ext cx="10126662" cy="3984625"/>
          </a:xfrm>
          <a:solidFill>
            <a:schemeClr val="bg2"/>
          </a:solidFill>
        </p:spPr>
        <p:txBody>
          <a:bodyPr bIns="396000" anchor="b" anchorCtr="0"/>
          <a:lstStyle>
            <a:lvl1pPr marL="0" marR="0" indent="0" algn="l" defTabSz="914400" rtl="0" eaLnBrk="1" fontAlgn="auto" latinLnBrk="0" hangingPunct="1">
              <a:lnSpc>
                <a:spcPct val="95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dirty="0" smtClean="0"/>
              <a:t>CLICK ICON AND INSERT YOUR PICTURE</a:t>
            </a:r>
          </a:p>
        </p:txBody>
      </p:sp>
      <p:grpSp>
        <p:nvGrpSpPr>
          <p:cNvPr id="3" name="Group 2"/>
          <p:cNvGrpSpPr/>
          <p:nvPr userDrawn="1"/>
        </p:nvGrpSpPr>
        <p:grpSpPr>
          <a:xfrm>
            <a:off x="336851" y="2915950"/>
            <a:ext cx="1728000" cy="1728000"/>
            <a:chOff x="336851" y="2915950"/>
            <a:chExt cx="1728000" cy="1728000"/>
          </a:xfrm>
        </p:grpSpPr>
        <p:sp>
          <p:nvSpPr>
            <p:cNvPr id="14" name="Rectangle 13"/>
            <p:cNvSpPr>
              <a:spLocks noChangeAspect="1"/>
            </p:cNvSpPr>
            <p:nvPr userDrawn="1"/>
          </p:nvSpPr>
          <p:spPr>
            <a:xfrm>
              <a:off x="336851" y="2915950"/>
              <a:ext cx="1728000" cy="172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/>
            <p:cNvPicPr>
              <a:picLocks noChangeAspect="1"/>
            </p:cNvPicPr>
            <p:nvPr userDrawn="1"/>
          </p:nvPicPr>
          <p:blipFill>
            <a:blip r:embed="rId2" cstate="print">
              <a:clrChange>
                <a:clrFrom>
                  <a:srgbClr val="4AB370"/>
                </a:clrFrom>
                <a:clrTo>
                  <a:srgbClr val="4AB37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6851" y="2915950"/>
              <a:ext cx="1728000" cy="172800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64851" y="2915950"/>
            <a:ext cx="7920000" cy="1728000"/>
          </a:xfrm>
          <a:solidFill>
            <a:schemeClr val="accent3">
              <a:alpha val="65098"/>
            </a:schemeClr>
          </a:solidFill>
        </p:spPr>
        <p:txBody>
          <a:bodyPr tIns="144000" rIns="360000" anchor="t" anchorCtr="0">
            <a:noAutofit/>
          </a:bodyPr>
          <a:lstStyle>
            <a:lvl1pPr>
              <a:lnSpc>
                <a:spcPct val="9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chapter title</a:t>
            </a:r>
            <a:endParaRPr lang="en-US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-1" y="6750000"/>
            <a:ext cx="12202418" cy="108000"/>
            <a:chOff x="-1" y="6750000"/>
            <a:chExt cx="12202418" cy="108000"/>
          </a:xfrm>
        </p:grpSpPr>
        <p:sp>
          <p:nvSpPr>
            <p:cNvPr id="10" name="Rectangle 9"/>
            <p:cNvSpPr/>
            <p:nvPr userDrawn="1"/>
          </p:nvSpPr>
          <p:spPr>
            <a:xfrm>
              <a:off x="-1" y="6750000"/>
              <a:ext cx="10008000" cy="10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0006417" y="6750000"/>
              <a:ext cx="2196000" cy="10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6415" y="386076"/>
            <a:ext cx="1756800" cy="440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2508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combin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2065338" y="2765425"/>
            <a:ext cx="10126662" cy="3984625"/>
          </a:xfrm>
          <a:solidFill>
            <a:schemeClr val="bg2"/>
          </a:solidFill>
        </p:spPr>
        <p:txBody>
          <a:bodyPr bIns="396000" anchor="b" anchorCtr="0"/>
          <a:lstStyle>
            <a:lvl1pPr marL="0" marR="0" indent="0" algn="l" defTabSz="914400" rtl="0" eaLnBrk="1" fontAlgn="auto" latinLnBrk="0" hangingPunct="1">
              <a:lnSpc>
                <a:spcPct val="95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dirty="0" smtClean="0"/>
              <a:t>CLICK ICON AND INSERT YOUR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64851" y="2915950"/>
            <a:ext cx="7920000" cy="1728000"/>
          </a:xfrm>
          <a:solidFill>
            <a:schemeClr val="accent4">
              <a:alpha val="65098"/>
            </a:schemeClr>
          </a:solidFill>
        </p:spPr>
        <p:txBody>
          <a:bodyPr tIns="144000" rIns="360000" anchor="t" anchorCtr="0">
            <a:noAutofit/>
          </a:bodyPr>
          <a:lstStyle>
            <a:lvl1pPr>
              <a:lnSpc>
                <a:spcPct val="9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chapter title</a:t>
            </a:r>
            <a:endParaRPr lang="en-US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-1" y="6750000"/>
            <a:ext cx="12202418" cy="108000"/>
            <a:chOff x="-1" y="6750000"/>
            <a:chExt cx="12202418" cy="108000"/>
          </a:xfrm>
        </p:grpSpPr>
        <p:sp>
          <p:nvSpPr>
            <p:cNvPr id="10" name="Rectangle 9"/>
            <p:cNvSpPr/>
            <p:nvPr userDrawn="1"/>
          </p:nvSpPr>
          <p:spPr>
            <a:xfrm>
              <a:off x="-1" y="6750000"/>
              <a:ext cx="10008000" cy="10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0006417" y="6750000"/>
              <a:ext cx="2196000" cy="10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/>
          <p:cNvGrpSpPr/>
          <p:nvPr userDrawn="1"/>
        </p:nvGrpSpPr>
        <p:grpSpPr>
          <a:xfrm>
            <a:off x="336851" y="2915950"/>
            <a:ext cx="1728000" cy="1728000"/>
            <a:chOff x="336851" y="2915950"/>
            <a:chExt cx="1728000" cy="1728000"/>
          </a:xfrm>
        </p:grpSpPr>
        <p:sp>
          <p:nvSpPr>
            <p:cNvPr id="15" name="Rectangle 14"/>
            <p:cNvSpPr>
              <a:spLocks noChangeAspect="1"/>
            </p:cNvSpPr>
            <p:nvPr userDrawn="1"/>
          </p:nvSpPr>
          <p:spPr>
            <a:xfrm>
              <a:off x="336851" y="2915950"/>
              <a:ext cx="1728000" cy="172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2" cstate="print">
              <a:clrChange>
                <a:clrFrom>
                  <a:srgbClr val="1E5162"/>
                </a:clrFrom>
                <a:clrTo>
                  <a:srgbClr val="1E5162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6851" y="2915950"/>
              <a:ext cx="1728000" cy="1728000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6415" y="386076"/>
            <a:ext cx="1756800" cy="440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5510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36594" y="2915950"/>
            <a:ext cx="1728000" cy="1728000"/>
          </a:xfrm>
          <a:solidFill>
            <a:schemeClr val="tx2"/>
          </a:solidFill>
        </p:spPr>
        <p:txBody>
          <a:bodyPr lIns="252000" bIns="180000" anchor="b" anchorCtr="0"/>
          <a:lstStyle>
            <a:lvl1pPr marL="0" indent="0">
              <a:buFontTx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64851" y="2915950"/>
            <a:ext cx="7920000" cy="1728000"/>
          </a:xfrm>
          <a:solidFill>
            <a:schemeClr val="tx2">
              <a:alpha val="65098"/>
            </a:schemeClr>
          </a:solidFill>
        </p:spPr>
        <p:txBody>
          <a:bodyPr tIns="144000" rIns="360000" anchor="t" anchorCtr="0">
            <a:noAutofit/>
          </a:bodyPr>
          <a:lstStyle>
            <a:lvl1pPr>
              <a:lnSpc>
                <a:spcPct val="9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chapter title</a:t>
            </a:r>
            <a:endParaRPr lang="en-US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-1" y="6750000"/>
            <a:ext cx="12202418" cy="108000"/>
            <a:chOff x="-1" y="6750000"/>
            <a:chExt cx="12202418" cy="108000"/>
          </a:xfrm>
        </p:grpSpPr>
        <p:sp>
          <p:nvSpPr>
            <p:cNvPr id="10" name="Rectangle 9"/>
            <p:cNvSpPr/>
            <p:nvPr userDrawn="1"/>
          </p:nvSpPr>
          <p:spPr>
            <a:xfrm>
              <a:off x="-1" y="6750000"/>
              <a:ext cx="10008000" cy="10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0006417" y="6750000"/>
              <a:ext cx="2196000" cy="10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6415" y="386076"/>
            <a:ext cx="1756800" cy="440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613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213808"/>
            <a:ext cx="4464000" cy="3972779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32792" y="2213808"/>
            <a:ext cx="4464000" cy="3972779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A5C6B-795F-4D34-919B-37CCAFFF7B4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887629" y="1473591"/>
            <a:ext cx="8460000" cy="468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add subtitle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31200" y="356400"/>
            <a:ext cx="504000" cy="504000"/>
          </a:xfrm>
        </p:spPr>
        <p:txBody>
          <a:bodyPr lIns="0" tIns="0" rIns="0" bIns="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#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6056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 -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465384"/>
            <a:ext cx="4464000" cy="472120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32792" y="1465384"/>
            <a:ext cx="4464000" cy="472120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A5C6B-795F-4D34-919B-37CCAFFF7B4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31200" y="356400"/>
            <a:ext cx="504000" cy="504000"/>
          </a:xfrm>
        </p:spPr>
        <p:txBody>
          <a:bodyPr lIns="0" tIns="0" rIns="0" bIns="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#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1213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A5C6B-795F-4D34-919B-37CCAFFF7B4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31200" y="356400"/>
            <a:ext cx="504000" cy="504000"/>
          </a:xfrm>
        </p:spPr>
        <p:txBody>
          <a:bodyPr lIns="0" tIns="0" rIns="0" bIns="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#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7880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A5C6B-795F-4D34-919B-37CCAFFF7B4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31200" y="356400"/>
            <a:ext cx="504000" cy="504000"/>
          </a:xfrm>
        </p:spPr>
        <p:txBody>
          <a:bodyPr lIns="0" tIns="0" rIns="0" bIns="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28616104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13" r="25606"/>
          <a:stretch/>
        </p:blipFill>
        <p:spPr>
          <a:xfrm flipH="1">
            <a:off x="2064849" y="2765416"/>
            <a:ext cx="10131109" cy="3984584"/>
          </a:xfrm>
          <a:prstGeom prst="rect">
            <a:avLst/>
          </a:prstGeom>
        </p:spPr>
      </p:pic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336851" y="2915950"/>
            <a:ext cx="1728000" cy="1728000"/>
          </a:xfrm>
          <a:solidFill>
            <a:schemeClr val="tx2"/>
          </a:solidFill>
          <a:ln>
            <a:noFill/>
          </a:ln>
        </p:spPr>
        <p:txBody>
          <a:bodyPr bIns="108000" anchor="b" anchorCtr="0"/>
          <a:lstStyle>
            <a:lvl1pPr marL="0" indent="0" algn="ctr">
              <a:lnSpc>
                <a:spcPct val="95000"/>
              </a:lnSpc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Location and/or xx/xx/2017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742" y="2915950"/>
            <a:ext cx="7920000" cy="1728000"/>
          </a:xfrm>
          <a:solidFill>
            <a:schemeClr val="tx2">
              <a:alpha val="65098"/>
            </a:schemeClr>
          </a:solidFill>
          <a:ln>
            <a:noFill/>
          </a:ln>
        </p:spPr>
        <p:txBody>
          <a:bodyPr tIns="126000" rIns="360000" anchor="t" anchorCtr="0">
            <a:noAutofit/>
          </a:bodyPr>
          <a:lstStyle>
            <a:lvl1pPr algn="l">
              <a:lnSpc>
                <a:spcPct val="9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-1" y="6750000"/>
            <a:ext cx="12202418" cy="108000"/>
            <a:chOff x="-1" y="6750000"/>
            <a:chExt cx="12202418" cy="108000"/>
          </a:xfrm>
        </p:grpSpPr>
        <p:sp>
          <p:nvSpPr>
            <p:cNvPr id="25" name="Rectangle 24"/>
            <p:cNvSpPr/>
            <p:nvPr userDrawn="1"/>
          </p:nvSpPr>
          <p:spPr>
            <a:xfrm>
              <a:off x="-1" y="6750000"/>
              <a:ext cx="10008000" cy="10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 userDrawn="1"/>
          </p:nvSpPr>
          <p:spPr>
            <a:xfrm>
              <a:off x="10006417" y="6750000"/>
              <a:ext cx="2196000" cy="10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057742" y="4211950"/>
            <a:ext cx="7920000" cy="432000"/>
          </a:xfrm>
        </p:spPr>
        <p:txBody>
          <a:bodyPr bIns="108000" anchor="b" anchorCtr="0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6415" y="386076"/>
            <a:ext cx="1756800" cy="440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4639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buSzPct val="75000"/>
              <a:defRPr/>
            </a:lvl2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A5C6B-795F-4D34-919B-37CCAFFF7B4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31200" y="356400"/>
            <a:ext cx="504000" cy="504000"/>
          </a:xfrm>
        </p:spPr>
        <p:txBody>
          <a:bodyPr lIns="0" tIns="0" rIns="0" bIns="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#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887627" y="1473591"/>
            <a:ext cx="8460000" cy="468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add subtitle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4755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-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7628" y="1473592"/>
            <a:ext cx="9109164" cy="4770746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A5C6B-795F-4D34-919B-37CCAFFF7B4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31200" y="356400"/>
            <a:ext cx="504000" cy="504000"/>
          </a:xfrm>
        </p:spPr>
        <p:txBody>
          <a:bodyPr lIns="0" tIns="0" rIns="0" bIns="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#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7616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7629" y="2213808"/>
            <a:ext cx="5359168" cy="4030529"/>
          </a:xfrm>
        </p:spPr>
        <p:txBody>
          <a:bodyPr/>
          <a:lstStyle>
            <a:lvl1pPr marL="252000" indent="-252000">
              <a:lnSpc>
                <a:spcPct val="95000"/>
              </a:lnSpc>
              <a:buFontTx/>
              <a:buBlip>
                <a:blip r:embed="rId2"/>
              </a:buBlip>
              <a:defRPr sz="1800" cap="none" baseline="0"/>
            </a:lvl1pPr>
            <a:lvl2pPr marL="432000" indent="-180000">
              <a:buFontTx/>
              <a:buBlip>
                <a:blip r:embed="rId3"/>
              </a:buBlip>
              <a:defRPr/>
            </a:lvl2pPr>
            <a:lvl3pPr marL="684000" indent="-180000">
              <a:defRPr/>
            </a:lvl3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887629" y="1473591"/>
            <a:ext cx="8460000" cy="468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add subtitle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396283" y="1954166"/>
            <a:ext cx="4466438" cy="5124994"/>
          </a:xfrm>
          <a:prstGeom prst="rect">
            <a:avLst/>
          </a:prstGeom>
        </p:spPr>
      </p:pic>
      <p:sp>
        <p:nvSpPr>
          <p:cNvPr id="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31200" y="356400"/>
            <a:ext cx="504000" cy="504000"/>
          </a:xfrm>
        </p:spPr>
        <p:txBody>
          <a:bodyPr lIns="0" tIns="0" rIns="0" bIns="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#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9923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-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7628" y="2213808"/>
            <a:ext cx="5400000" cy="4030529"/>
          </a:xfrm>
        </p:spPr>
        <p:txBody>
          <a:bodyPr/>
          <a:lstStyle>
            <a:lvl1pPr marL="0" indent="0">
              <a:buFontTx/>
              <a:buNone/>
              <a:defRPr sz="1800" b="1" i="0" cap="none" baseline="0"/>
            </a:lvl1pPr>
            <a:lvl2pPr marL="215900" indent="-215900">
              <a:spcBef>
                <a:spcPts val="900"/>
              </a:spcBef>
              <a:buFont typeface="Arial" panose="020B0604020202020204" pitchFamily="34" charset="0"/>
              <a:buChar char="•"/>
              <a:defRPr sz="1600" cap="none" baseline="0"/>
            </a:lvl2pPr>
            <a:lvl3pPr marL="215900" indent="0">
              <a:buFontTx/>
              <a:buNone/>
              <a:defRPr sz="1400"/>
            </a:lvl3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A5C6B-795F-4D34-919B-37CCAFFF7B4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887627" y="1473591"/>
            <a:ext cx="5400000" cy="468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0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add product name</a:t>
            </a:r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6"/>
          </p:nvPr>
        </p:nvSpPr>
        <p:spPr>
          <a:xfrm>
            <a:off x="6803922" y="1473591"/>
            <a:ext cx="4950236" cy="2384034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18" name="Table Placeholder 17"/>
          <p:cNvSpPr>
            <a:spLocks noGrp="1"/>
          </p:cNvSpPr>
          <p:nvPr>
            <p:ph type="tbl" sz="quarter" idx="17"/>
          </p:nvPr>
        </p:nvSpPr>
        <p:spPr>
          <a:xfrm>
            <a:off x="7210426" y="4076700"/>
            <a:ext cx="4533900" cy="2166938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cs-CZ" smtClean="0"/>
              <a:t>Kliknutím na ikonu přidáte tabulku.</a:t>
            </a:r>
            <a:endParaRPr lang="en-US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31200" y="356400"/>
            <a:ext cx="504000" cy="504000"/>
          </a:xfrm>
        </p:spPr>
        <p:txBody>
          <a:bodyPr lIns="0" tIns="0" rIns="0" bIns="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#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2777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102098" y="-1340182"/>
            <a:ext cx="4978068" cy="11201738"/>
          </a:xfrm>
          <a:prstGeom prst="rect">
            <a:avLst/>
          </a:prstGeom>
        </p:spPr>
      </p:pic>
      <p:sp>
        <p:nvSpPr>
          <p:cNvPr id="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31200" y="356400"/>
            <a:ext cx="504000" cy="504000"/>
          </a:xfrm>
        </p:spPr>
        <p:txBody>
          <a:bodyPr lIns="0" tIns="0" rIns="0" bIns="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#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9933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cre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2065338" y="2765425"/>
            <a:ext cx="10126662" cy="3984625"/>
          </a:xfrm>
          <a:solidFill>
            <a:schemeClr val="bg2"/>
          </a:solidFill>
        </p:spPr>
        <p:txBody>
          <a:bodyPr bIns="396000" anchor="b" anchorCtr="0"/>
          <a:lstStyle>
            <a:lvl1pPr marL="0" marR="0" indent="0" algn="l" defTabSz="914400" rtl="0" eaLnBrk="1" fontAlgn="auto" latinLnBrk="0" hangingPunct="1">
              <a:lnSpc>
                <a:spcPct val="95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dirty="0" smtClean="0"/>
              <a:t>CLICK ICON AND INSERT YOUR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64851" y="2915950"/>
            <a:ext cx="7920000" cy="1728000"/>
          </a:xfrm>
          <a:solidFill>
            <a:schemeClr val="tx2">
              <a:alpha val="65098"/>
            </a:schemeClr>
          </a:solidFill>
        </p:spPr>
        <p:txBody>
          <a:bodyPr tIns="144000" rIns="360000" anchor="t" anchorCtr="0">
            <a:noAutofit/>
          </a:bodyPr>
          <a:lstStyle>
            <a:lvl1pPr>
              <a:lnSpc>
                <a:spcPct val="9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chapter title</a:t>
            </a:r>
            <a:endParaRPr lang="en-US" dirty="0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336851" y="2915950"/>
            <a:ext cx="1728000" cy="1728000"/>
            <a:chOff x="336851" y="2915950"/>
            <a:chExt cx="1728000" cy="1728000"/>
          </a:xfrm>
        </p:grpSpPr>
        <p:sp>
          <p:nvSpPr>
            <p:cNvPr id="15" name="Rectangle 14"/>
            <p:cNvSpPr>
              <a:spLocks noChangeAspect="1"/>
            </p:cNvSpPr>
            <p:nvPr userDrawn="1"/>
          </p:nvSpPr>
          <p:spPr>
            <a:xfrm>
              <a:off x="336851" y="2915950"/>
              <a:ext cx="1728000" cy="172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/>
            <p:cNvPicPr>
              <a:picLocks noChangeAspect="1"/>
            </p:cNvPicPr>
            <p:nvPr userDrawn="1"/>
          </p:nvPicPr>
          <p:blipFill>
            <a:blip r:embed="rId2" cstate="print">
              <a:clrChange>
                <a:clrFrom>
                  <a:srgbClr val="009FE3"/>
                </a:clrFrom>
                <a:clrTo>
                  <a:srgbClr val="009FE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6851" y="2915950"/>
              <a:ext cx="1728000" cy="1728000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 userDrawn="1"/>
        </p:nvGrpSpPr>
        <p:grpSpPr>
          <a:xfrm>
            <a:off x="-1" y="6750000"/>
            <a:ext cx="12202418" cy="108000"/>
            <a:chOff x="-1" y="6750000"/>
            <a:chExt cx="12202418" cy="108000"/>
          </a:xfrm>
        </p:grpSpPr>
        <p:sp>
          <p:nvSpPr>
            <p:cNvPr id="10" name="Rectangle 9"/>
            <p:cNvSpPr/>
            <p:nvPr userDrawn="1"/>
          </p:nvSpPr>
          <p:spPr>
            <a:xfrm>
              <a:off x="-1" y="6750000"/>
              <a:ext cx="10008000" cy="10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0006417" y="6750000"/>
              <a:ext cx="2196000" cy="10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6415" y="386076"/>
            <a:ext cx="1756800" cy="440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7455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crea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2065338" y="1"/>
            <a:ext cx="10126662" cy="6750050"/>
          </a:xfrm>
          <a:solidFill>
            <a:schemeClr val="bg2"/>
          </a:solidFill>
        </p:spPr>
        <p:txBody>
          <a:bodyPr bIns="396000" anchor="b" anchorCtr="0"/>
          <a:lstStyle>
            <a:lvl1pPr marL="0" marR="0" indent="0" algn="l" defTabSz="914400" rtl="0" eaLnBrk="1" fontAlgn="auto" latinLnBrk="0" hangingPunct="1">
              <a:lnSpc>
                <a:spcPct val="95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dirty="0" smtClean="0"/>
              <a:t>CLICK ICON AND INSERT YOUR PICTURE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336851" y="2915950"/>
            <a:ext cx="1728000" cy="1728000"/>
            <a:chOff x="336851" y="2915950"/>
            <a:chExt cx="1728000" cy="1728000"/>
          </a:xfrm>
        </p:grpSpPr>
        <p:sp>
          <p:nvSpPr>
            <p:cNvPr id="15" name="Rectangle 14"/>
            <p:cNvSpPr>
              <a:spLocks noChangeAspect="1"/>
            </p:cNvSpPr>
            <p:nvPr userDrawn="1"/>
          </p:nvSpPr>
          <p:spPr>
            <a:xfrm>
              <a:off x="336851" y="2915950"/>
              <a:ext cx="1728000" cy="172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/>
            <p:cNvPicPr>
              <a:picLocks noChangeAspect="1"/>
            </p:cNvPicPr>
            <p:nvPr userDrawn="1"/>
          </p:nvPicPr>
          <p:blipFill>
            <a:blip r:embed="rId2" cstate="print">
              <a:clrChange>
                <a:clrFrom>
                  <a:srgbClr val="009FE3"/>
                </a:clrFrom>
                <a:clrTo>
                  <a:srgbClr val="009FE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6851" y="2915950"/>
              <a:ext cx="1728000" cy="172800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64851" y="2915950"/>
            <a:ext cx="7920000" cy="1728000"/>
          </a:xfrm>
          <a:solidFill>
            <a:schemeClr val="tx2">
              <a:alpha val="65098"/>
            </a:schemeClr>
          </a:solidFill>
        </p:spPr>
        <p:txBody>
          <a:bodyPr tIns="144000" rIns="360000" anchor="t" anchorCtr="0">
            <a:noAutofit/>
          </a:bodyPr>
          <a:lstStyle>
            <a:lvl1pPr>
              <a:lnSpc>
                <a:spcPct val="9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chapter title</a:t>
            </a:r>
            <a:endParaRPr lang="en-US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-1" y="6750000"/>
            <a:ext cx="12202418" cy="108000"/>
            <a:chOff x="-1" y="6750000"/>
            <a:chExt cx="12202418" cy="108000"/>
          </a:xfrm>
        </p:grpSpPr>
        <p:sp>
          <p:nvSpPr>
            <p:cNvPr id="10" name="Rectangle 9"/>
            <p:cNvSpPr/>
            <p:nvPr userDrawn="1"/>
          </p:nvSpPr>
          <p:spPr>
            <a:xfrm>
              <a:off x="-1" y="6750000"/>
              <a:ext cx="10008000" cy="10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0006417" y="6750000"/>
              <a:ext cx="2196000" cy="10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603623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6415" y="386076"/>
            <a:ext cx="1756800" cy="44083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7627" y="432399"/>
            <a:ext cx="8460000" cy="864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628" y="2213808"/>
            <a:ext cx="9109164" cy="40305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4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accent5"/>
                </a:solidFill>
              </a:defRPr>
            </a:lvl1pPr>
          </a:lstStyle>
          <a:p>
            <a:fld id="{B3CCAD01-7E06-4BD1-8DEA-706A63FE8CA2}" type="datetime1">
              <a:rPr lang="en-US" smtClean="0"/>
              <a:pPr/>
              <a:t>2/12/2019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accent5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0274" y="6356350"/>
            <a:ext cx="5472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accent5"/>
                </a:solidFill>
              </a:defRPr>
            </a:lvl1pPr>
          </a:lstStyle>
          <a:p>
            <a:fld id="{4B5A5C6B-795F-4D34-919B-37CCAFFF7B40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5" name="Group 24"/>
          <p:cNvGrpSpPr/>
          <p:nvPr/>
        </p:nvGrpSpPr>
        <p:grpSpPr>
          <a:xfrm>
            <a:off x="-1" y="6750000"/>
            <a:ext cx="12202418" cy="108000"/>
            <a:chOff x="-1" y="6750000"/>
            <a:chExt cx="12202418" cy="108000"/>
          </a:xfrm>
        </p:grpSpPr>
        <p:sp>
          <p:nvSpPr>
            <p:cNvPr id="11" name="Rectangle 10"/>
            <p:cNvSpPr/>
            <p:nvPr userDrawn="1"/>
          </p:nvSpPr>
          <p:spPr>
            <a:xfrm>
              <a:off x="-1" y="6750000"/>
              <a:ext cx="10008000" cy="10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0006417" y="6750000"/>
              <a:ext cx="2196000" cy="10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/>
          <p:cNvSpPr/>
          <p:nvPr/>
        </p:nvSpPr>
        <p:spPr>
          <a:xfrm>
            <a:off x="329532" y="356326"/>
            <a:ext cx="504000" cy="504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00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9" r:id="rId2"/>
    <p:sldLayoutId id="2147483650" r:id="rId3"/>
    <p:sldLayoutId id="2147483667" r:id="rId4"/>
    <p:sldLayoutId id="2147483660" r:id="rId5"/>
    <p:sldLayoutId id="2147483666" r:id="rId6"/>
    <p:sldLayoutId id="2147483661" r:id="rId7"/>
    <p:sldLayoutId id="2147483651" r:id="rId8"/>
    <p:sldLayoutId id="2147483664" r:id="rId9"/>
    <p:sldLayoutId id="2147483662" r:id="rId10"/>
    <p:sldLayoutId id="2147483663" r:id="rId11"/>
    <p:sldLayoutId id="2147483665" r:id="rId12"/>
    <p:sldLayoutId id="2147483670" r:id="rId13"/>
    <p:sldLayoutId id="2147483652" r:id="rId14"/>
    <p:sldLayoutId id="2147483668" r:id="rId15"/>
    <p:sldLayoutId id="2147483654" r:id="rId16"/>
    <p:sldLayoutId id="2147483655" r:id="rId17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 cap="none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52000" indent="-252000" algn="l" defTabSz="914400" rtl="0" eaLnBrk="1" latinLnBrk="0" hangingPunct="1">
        <a:lnSpc>
          <a:spcPct val="95000"/>
        </a:lnSpc>
        <a:spcBef>
          <a:spcPts val="1800"/>
        </a:spcBef>
        <a:buSzPct val="75000"/>
        <a:buFontTx/>
        <a:buBlip>
          <a:blip r:embed="rId21"/>
        </a:buBlip>
        <a:defRPr sz="1800" b="1" kern="1200" cap="none" baseline="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180000" algn="l" defTabSz="914400" rtl="0" eaLnBrk="1" latinLnBrk="0" hangingPunct="1">
        <a:lnSpc>
          <a:spcPct val="100000"/>
        </a:lnSpc>
        <a:spcBef>
          <a:spcPts val="300"/>
        </a:spcBef>
        <a:buSzPct val="75000"/>
        <a:buFontTx/>
        <a:buBlip>
          <a:blip r:embed="rId22"/>
        </a:buBlip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84000" indent="-180000" algn="l" defTabSz="914400" rtl="0" eaLnBrk="1" latinLnBrk="0" hangingPunct="1">
        <a:lnSpc>
          <a:spcPct val="100000"/>
        </a:lnSpc>
        <a:spcBef>
          <a:spcPts val="3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wmf"/><Relationship Id="rId5" Type="http://schemas.openxmlformats.org/officeDocument/2006/relationships/image" Target="../media/image35.png"/><Relationship Id="rId4" Type="http://schemas.openxmlformats.org/officeDocument/2006/relationships/image" Target="../media/image34.w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3.jpeg"/><Relationship Id="rId5" Type="http://schemas.openxmlformats.org/officeDocument/2006/relationships/image" Target="../media/image21.png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7129" y="1201002"/>
            <a:ext cx="5144871" cy="5314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1011766" y="2861522"/>
            <a:ext cx="1728000" cy="1728000"/>
          </a:xfrm>
        </p:spPr>
        <p:txBody>
          <a:bodyPr/>
          <a:lstStyle/>
          <a:p>
            <a:r>
              <a:rPr lang="cs-CZ" dirty="0" smtClean="0"/>
              <a:t>Praha - Jarov / 2019</a:t>
            </a: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710885" y="2872407"/>
            <a:ext cx="7920000" cy="1728000"/>
          </a:xfrm>
        </p:spPr>
        <p:txBody>
          <a:bodyPr/>
          <a:lstStyle/>
          <a:p>
            <a:r>
              <a:rPr lang="cs-CZ" sz="3200" dirty="0" smtClean="0"/>
              <a:t>Cesta k vodotěsnosti</a:t>
            </a:r>
            <a:br>
              <a:rPr lang="cs-CZ" sz="3200" dirty="0" smtClean="0"/>
            </a:br>
            <a:r>
              <a:rPr lang="cs-CZ" sz="3200" dirty="0" smtClean="0"/>
              <a:t>snadno a bezchybně</a:t>
            </a:r>
            <a:endParaRPr lang="en-US" sz="34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2754428" y="4320339"/>
            <a:ext cx="7920000" cy="740690"/>
          </a:xfrm>
        </p:spPr>
        <p:txBody>
          <a:bodyPr/>
          <a:lstStyle/>
          <a:p>
            <a:endParaRPr lang="cs-CZ" dirty="0" smtClean="0"/>
          </a:p>
          <a:p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v</a:t>
            </a:r>
            <a:r>
              <a:rPr lang="cs-CZ" dirty="0" smtClean="0">
                <a:solidFill>
                  <a:schemeClr val="bg1">
                    <a:lumMod val="95000"/>
                  </a:schemeClr>
                </a:solidFill>
              </a:rPr>
              <a:t>ana.vladimir@knauf.cz</a:t>
            </a:r>
          </a:p>
          <a:p>
            <a:r>
              <a:rPr lang="cs-CZ" dirty="0" smtClean="0"/>
              <a:t/>
            </a:r>
            <a:br>
              <a:rPr lang="cs-CZ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69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 txBox="1">
            <a:spLocks/>
          </p:cNvSpPr>
          <p:nvPr/>
        </p:nvSpPr>
        <p:spPr>
          <a:xfrm>
            <a:off x="887626" y="432399"/>
            <a:ext cx="9389137" cy="5638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Suchá </a:t>
            </a:r>
            <a:r>
              <a:rPr lang="cs-CZ" dirty="0"/>
              <a:t>podlaha je efektivní tenké řešení</a:t>
            </a:r>
          </a:p>
          <a:p>
            <a:endParaRPr lang="cs-CZ" dirty="0"/>
          </a:p>
          <a:p>
            <a:endParaRPr lang="en-US" dirty="0"/>
          </a:p>
        </p:txBody>
      </p:sp>
      <p:pic>
        <p:nvPicPr>
          <p:cNvPr id="6" name="Zástupný symbol pro obrázek 4" descr="Sádrokartonová suchá podlaha F146 | Knauf - Internet Explore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83437" y="2325030"/>
            <a:ext cx="4308563" cy="3215961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887626" y="1080087"/>
            <a:ext cx="806530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/>
              <a:t>Použití KNAUF </a:t>
            </a:r>
            <a:r>
              <a:rPr lang="cs-CZ" b="1" dirty="0"/>
              <a:t>F146 </a:t>
            </a:r>
            <a:r>
              <a:rPr lang="cs-CZ" b="1" dirty="0" smtClean="0"/>
              <a:t>- suchá </a:t>
            </a:r>
            <a:r>
              <a:rPr lang="cs-CZ" b="1" dirty="0"/>
              <a:t>podlaha pro </a:t>
            </a:r>
            <a:r>
              <a:rPr lang="cs-CZ" b="1" dirty="0" smtClean="0"/>
              <a:t>každého</a:t>
            </a:r>
            <a:endParaRPr lang="cs-CZ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rekonstrukce bytů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rekonstrukce </a:t>
            </a:r>
            <a:r>
              <a:rPr lang="cs-CZ" dirty="0"/>
              <a:t>i novostavby </a:t>
            </a:r>
            <a:r>
              <a:rPr lang="cs-CZ" dirty="0" smtClean="0"/>
              <a:t>rodinných a </a:t>
            </a:r>
            <a:r>
              <a:rPr lang="cs-CZ" dirty="0"/>
              <a:t>bytových domů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pro </a:t>
            </a:r>
            <a:r>
              <a:rPr lang="cs-CZ" dirty="0"/>
              <a:t>všechny prostory včetně bytových </a:t>
            </a:r>
            <a:r>
              <a:rPr lang="cs-CZ" dirty="0" smtClean="0"/>
              <a:t>koupelen, kuchyní </a:t>
            </a:r>
            <a:r>
              <a:rPr lang="cs-CZ" dirty="0"/>
              <a:t>a chodeb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pro </a:t>
            </a:r>
            <a:r>
              <a:rPr lang="cs-CZ" dirty="0"/>
              <a:t>systémy podlahového vytápění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pro </a:t>
            </a:r>
            <a:r>
              <a:rPr lang="cs-CZ" dirty="0"/>
              <a:t>snížení hluku stropní konstrukce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pro </a:t>
            </a:r>
            <a:r>
              <a:rPr lang="pl-PL" dirty="0"/>
              <a:t>zateplení podlah a stropů</a:t>
            </a:r>
          </a:p>
          <a:p>
            <a:endParaRPr lang="cs-CZ" b="1" dirty="0" smtClean="0"/>
          </a:p>
          <a:p>
            <a:r>
              <a:rPr lang="cs-CZ" b="1" dirty="0" smtClean="0"/>
              <a:t>Výhody </a:t>
            </a:r>
            <a:r>
              <a:rPr lang="cs-CZ" b="1" dirty="0"/>
              <a:t>KNAUF F146 - suchá podlaha pro </a:t>
            </a:r>
            <a:r>
              <a:rPr lang="cs-CZ" b="1" dirty="0" smtClean="0"/>
              <a:t>každého</a:t>
            </a:r>
            <a:endParaRPr lang="cs-CZ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 rychlost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 jednoduchá montáž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 i na stávající podlahové vrstvy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 nevrže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 nehoří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 tepelně akumuluje</a:t>
            </a:r>
          </a:p>
        </p:txBody>
      </p:sp>
    </p:spTree>
    <p:extLst>
      <p:ext uri="{BB962C8B-B14F-4D97-AF65-F5344CB8AC3E}">
        <p14:creationId xmlns:p14="http://schemas.microsoft.com/office/powerpoint/2010/main" val="1898597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887626" y="432399"/>
            <a:ext cx="9389137" cy="5638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Suchá </a:t>
            </a:r>
            <a:r>
              <a:rPr lang="cs-CZ" dirty="0"/>
              <a:t>podlaha je efektivní tenké řešení</a:t>
            </a:r>
          </a:p>
          <a:p>
            <a:endParaRPr lang="cs-CZ" dirty="0"/>
          </a:p>
          <a:p>
            <a:endParaRPr lang="en-US" dirty="0"/>
          </a:p>
        </p:txBody>
      </p:sp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641" y="1301466"/>
            <a:ext cx="2310235" cy="1723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9005"/>
            <a:ext cx="2310237" cy="1731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115" y="1320239"/>
            <a:ext cx="2310235" cy="1708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617" y="1297772"/>
            <a:ext cx="2280283" cy="1731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7252" y="1297771"/>
            <a:ext cx="2310236" cy="1731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887626" y="3498397"/>
            <a:ext cx="111224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na </a:t>
            </a:r>
            <a:r>
              <a:rPr lang="cs-CZ" dirty="0"/>
              <a:t>rovné nosné vrstvy lze suchou podlahu </a:t>
            </a:r>
            <a:r>
              <a:rPr lang="cs-CZ" dirty="0" smtClean="0"/>
              <a:t>Knauf F </a:t>
            </a:r>
            <a:r>
              <a:rPr lang="cs-CZ" dirty="0"/>
              <a:t>146 aplikovat přímo (</a:t>
            </a:r>
            <a:r>
              <a:rPr lang="cs-CZ" dirty="0" smtClean="0"/>
              <a:t>záklop </a:t>
            </a:r>
            <a:r>
              <a:rPr lang="cs-CZ" dirty="0"/>
              <a:t>na dřevěném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stropě, </a:t>
            </a:r>
            <a:r>
              <a:rPr lang="cs-CZ" dirty="0" smtClean="0"/>
              <a:t>nebo </a:t>
            </a:r>
            <a:r>
              <a:rPr lang="cs-CZ" dirty="0"/>
              <a:t>keramický strop)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na </a:t>
            </a:r>
            <a:r>
              <a:rPr lang="cs-CZ" dirty="0"/>
              <a:t>nerovné nosné vrstvy lze aplikovat na </a:t>
            </a:r>
            <a:r>
              <a:rPr lang="cs-CZ" dirty="0" smtClean="0"/>
              <a:t>keramický podsyp v </a:t>
            </a:r>
            <a:r>
              <a:rPr lang="cs-CZ" dirty="0"/>
              <a:t>tloušťkách od </a:t>
            </a:r>
            <a:r>
              <a:rPr lang="cs-CZ" dirty="0" smtClean="0"/>
              <a:t>20 do </a:t>
            </a:r>
            <a:r>
              <a:rPr lang="cs-CZ" dirty="0"/>
              <a:t>60 mm </a:t>
            </a: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pro </a:t>
            </a:r>
            <a:r>
              <a:rPr lang="cs-CZ" dirty="0"/>
              <a:t>snížení kročejového hluku lze podlahu </a:t>
            </a:r>
            <a:r>
              <a:rPr lang="cs-CZ" dirty="0" smtClean="0"/>
              <a:t>pokládat na </a:t>
            </a:r>
            <a:r>
              <a:rPr lang="cs-CZ" dirty="0"/>
              <a:t>minerální </a:t>
            </a:r>
            <a:r>
              <a:rPr lang="cs-CZ" dirty="0" smtClean="0"/>
              <a:t>izolaci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pro </a:t>
            </a:r>
            <a:r>
              <a:rPr lang="cs-CZ" dirty="0"/>
              <a:t>zateplení stropní konstrukce lze </a:t>
            </a:r>
            <a:r>
              <a:rPr lang="cs-CZ" dirty="0" smtClean="0"/>
              <a:t>pokládat na </a:t>
            </a:r>
            <a:r>
              <a:rPr lang="cs-CZ" dirty="0"/>
              <a:t>EPS 150 S v tloušťce do 10 cm</a:t>
            </a:r>
          </a:p>
        </p:txBody>
      </p:sp>
    </p:spTree>
    <p:extLst>
      <p:ext uri="{BB962C8B-B14F-4D97-AF65-F5344CB8AC3E}">
        <p14:creationId xmlns:p14="http://schemas.microsoft.com/office/powerpoint/2010/main" val="1884741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887626" y="432399"/>
            <a:ext cx="9389137" cy="5638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Suchá </a:t>
            </a:r>
            <a:r>
              <a:rPr lang="cs-CZ" dirty="0"/>
              <a:t>podlaha je efektivní tenké řešení</a:t>
            </a:r>
          </a:p>
          <a:p>
            <a:endParaRPr lang="cs-CZ" dirty="0"/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626" y="996287"/>
            <a:ext cx="8706203" cy="4258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4741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887626" y="432399"/>
            <a:ext cx="9389137" cy="5638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Izolace </a:t>
            </a:r>
            <a:r>
              <a:rPr lang="cs-CZ" dirty="0"/>
              <a:t>proti vlhkosti v každé koupelně</a:t>
            </a:r>
          </a:p>
          <a:p>
            <a:endParaRPr lang="cs-CZ" dirty="0"/>
          </a:p>
          <a:p>
            <a:endParaRPr lang="cs-CZ" dirty="0"/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865" y="1255630"/>
            <a:ext cx="6560865" cy="4478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4741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887626" y="432399"/>
            <a:ext cx="9389137" cy="5638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Izolace </a:t>
            </a:r>
            <a:r>
              <a:rPr lang="cs-CZ" dirty="0"/>
              <a:t>proti vlhkosti v každé koupelně</a:t>
            </a:r>
          </a:p>
          <a:p>
            <a:endParaRPr lang="cs-CZ" dirty="0"/>
          </a:p>
          <a:p>
            <a:endParaRPr lang="cs-CZ" dirty="0"/>
          </a:p>
          <a:p>
            <a:endParaRPr lang="en-US" dirty="0"/>
          </a:p>
        </p:txBody>
      </p:sp>
      <p:pic>
        <p:nvPicPr>
          <p:cNvPr id="6" name="Picture 2" descr="U:\Kroupa\Documents\Baumarkt\Knauf PL\Etikety Hydroflex PL\03_2017_MAKETY\Hydro Flex Taśma uszczelniając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0" y="1878179"/>
            <a:ext cx="428625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818" y="1578142"/>
            <a:ext cx="3943747" cy="402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bdélník 7"/>
          <p:cNvSpPr/>
          <p:nvPr/>
        </p:nvSpPr>
        <p:spPr>
          <a:xfrm>
            <a:off x="983160" y="996287"/>
            <a:ext cx="108085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Komponenty systému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45904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887626" y="432399"/>
            <a:ext cx="9389137" cy="5638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Izolace </a:t>
            </a:r>
            <a:r>
              <a:rPr lang="cs-CZ" dirty="0"/>
              <a:t>proti vlhkosti v každé koupelně</a:t>
            </a:r>
          </a:p>
          <a:p>
            <a:endParaRPr lang="cs-CZ" dirty="0"/>
          </a:p>
          <a:p>
            <a:endParaRPr lang="cs-CZ" dirty="0"/>
          </a:p>
          <a:p>
            <a:endParaRPr lang="en-US" dirty="0"/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7912" y="1509998"/>
            <a:ext cx="4314088" cy="3452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018"/>
          <a:stretch/>
        </p:blipFill>
        <p:spPr bwMode="auto">
          <a:xfrm>
            <a:off x="2922051" y="1509998"/>
            <a:ext cx="3928704" cy="3198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bdélník 8"/>
          <p:cNvSpPr/>
          <p:nvPr/>
        </p:nvSpPr>
        <p:spPr>
          <a:xfrm>
            <a:off x="983160" y="996287"/>
            <a:ext cx="108085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Komponenty systému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1397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887626" y="432399"/>
            <a:ext cx="9389137" cy="5638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Izolace </a:t>
            </a:r>
            <a:r>
              <a:rPr lang="cs-CZ" dirty="0"/>
              <a:t>proti vlhkosti v každé koupelně</a:t>
            </a:r>
          </a:p>
          <a:p>
            <a:endParaRPr lang="cs-CZ" dirty="0"/>
          </a:p>
          <a:p>
            <a:endParaRPr lang="cs-CZ" dirty="0"/>
          </a:p>
          <a:p>
            <a:endParaRPr lang="en-US" dirty="0"/>
          </a:p>
        </p:txBody>
      </p:sp>
      <p:pic>
        <p:nvPicPr>
          <p:cNvPr id="6" name="Picture 3" descr="U:\Kroupa\Documents\Baumarkt\Knauf PL\Etikety Hydroflex PL\03_2017_MAKETY\Knauf Hydro Flex Narożnik Wewnętrzn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9050" y="1114747"/>
            <a:ext cx="3082950" cy="2466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U:\Kroupa\Documents\Baumarkt\Knauf PL\Etikety Hydroflex PL\03_2017_MAKETY\Knauf Hydro Flex Narożnik Zewnętrzn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9050" y="3801141"/>
            <a:ext cx="3101839" cy="248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235" y="3801141"/>
            <a:ext cx="3605749" cy="2567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235" y="1114747"/>
            <a:ext cx="3605749" cy="2466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bdélník 9"/>
          <p:cNvSpPr/>
          <p:nvPr/>
        </p:nvSpPr>
        <p:spPr>
          <a:xfrm>
            <a:off x="983160" y="996287"/>
            <a:ext cx="108085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Komponenty systému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1397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887626" y="432399"/>
            <a:ext cx="9389137" cy="5638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Izolace </a:t>
            </a:r>
            <a:r>
              <a:rPr lang="cs-CZ" dirty="0"/>
              <a:t>proti vlhkosti v každé koupelně</a:t>
            </a:r>
          </a:p>
          <a:p>
            <a:endParaRPr lang="cs-CZ" dirty="0"/>
          </a:p>
          <a:p>
            <a:endParaRPr lang="cs-CZ" dirty="0"/>
          </a:p>
          <a:p>
            <a:endParaRPr lang="en-US" dirty="0"/>
          </a:p>
        </p:txBody>
      </p:sp>
      <p:pic>
        <p:nvPicPr>
          <p:cNvPr id="8" name="Picture 2" descr="G:\Marketing\Private\AKCE 2017\LEPENÍ\SYSTÉMY LEPENÍ PRODUKTY\Sprcha_20x20cm_300DP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2744" y="1555844"/>
            <a:ext cx="3654019" cy="3654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délník 8"/>
          <p:cNvSpPr/>
          <p:nvPr/>
        </p:nvSpPr>
        <p:spPr>
          <a:xfrm>
            <a:off x="983161" y="996287"/>
            <a:ext cx="50011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Varianta 1. – s TEKUTOU HYDROIZOLACÍ</a:t>
            </a:r>
            <a:endParaRPr lang="cs-CZ" dirty="0"/>
          </a:p>
        </p:txBody>
      </p:sp>
      <p:sp>
        <p:nvSpPr>
          <p:cNvPr id="10" name="Obdélník 9"/>
          <p:cNvSpPr/>
          <p:nvPr/>
        </p:nvSpPr>
        <p:spPr>
          <a:xfrm>
            <a:off x="6496083" y="996287"/>
            <a:ext cx="44190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Varianta 2. – SYSTÉM HYDROFLEX </a:t>
            </a:r>
            <a:endParaRPr lang="cs-CZ" dirty="0"/>
          </a:p>
        </p:txBody>
      </p:sp>
      <p:pic>
        <p:nvPicPr>
          <p:cNvPr id="7" name="Picture 2" descr="G:\Marketing\Private\AKCE 2018\LEPENÍ_2018\LEPENÍ_FOTKY_TEXTY_DO PROSPEKTU\Postupy\Koupelna_hydroband_ID_100812_200805--2775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001" y="1555843"/>
            <a:ext cx="2442749" cy="3654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397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887626" y="432399"/>
            <a:ext cx="9389137" cy="5638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Izolace </a:t>
            </a:r>
            <a:r>
              <a:rPr lang="cs-CZ" dirty="0"/>
              <a:t>proti vlhkosti v každé koupelně</a:t>
            </a:r>
          </a:p>
          <a:p>
            <a:endParaRPr lang="cs-CZ" dirty="0"/>
          </a:p>
          <a:p>
            <a:endParaRPr lang="cs-CZ" dirty="0"/>
          </a:p>
          <a:p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250" y="1715885"/>
            <a:ext cx="6785011" cy="4547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bdélník 7"/>
          <p:cNvSpPr/>
          <p:nvPr/>
        </p:nvSpPr>
        <p:spPr>
          <a:xfrm>
            <a:off x="983161" y="996287"/>
            <a:ext cx="50011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Varianta 1. – s TEKUTOU HYDROIZOLACÍ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45904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887626" y="432399"/>
            <a:ext cx="9389137" cy="5638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Izolace </a:t>
            </a:r>
            <a:r>
              <a:rPr lang="cs-CZ" dirty="0"/>
              <a:t>proti vlhkosti v každé koupelně</a:t>
            </a:r>
          </a:p>
          <a:p>
            <a:endParaRPr lang="cs-CZ" dirty="0"/>
          </a:p>
          <a:p>
            <a:endParaRPr lang="cs-CZ" dirty="0"/>
          </a:p>
          <a:p>
            <a:endParaRPr lang="en-US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1330" y="2252042"/>
            <a:ext cx="2854789" cy="2450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626" y="2434985"/>
            <a:ext cx="6479530" cy="2212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Obdélník 8"/>
          <p:cNvSpPr/>
          <p:nvPr/>
        </p:nvSpPr>
        <p:spPr>
          <a:xfrm>
            <a:off x="983161" y="996287"/>
            <a:ext cx="50011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Varianta 1. – s TEKUTOU HYDROIZOLACÍ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45904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A5C6B-795F-4D34-919B-37CCAFFF7B40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627" y="432399"/>
            <a:ext cx="8460000" cy="563888"/>
          </a:xfrm>
        </p:spPr>
        <p:txBody>
          <a:bodyPr/>
          <a:lstStyle/>
          <a:p>
            <a:r>
              <a:rPr lang="cs-CZ" dirty="0" smtClean="0"/>
              <a:t>Cesta k vodotěsnosti – snadno a bezchybně</a:t>
            </a:r>
            <a:endParaRPr lang="en-US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846683" y="1815152"/>
            <a:ext cx="10385424" cy="443552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 smtClean="0"/>
              <a:t>Přídržnost </a:t>
            </a:r>
            <a:r>
              <a:rPr lang="cs-CZ" dirty="0"/>
              <a:t>sádrových výrobků ve vztahu k vlhkosti </a:t>
            </a:r>
            <a:r>
              <a:rPr lang="cs-CZ" dirty="0" smtClean="0"/>
              <a:t>podkladu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 smtClean="0"/>
              <a:t>Krystalizace </a:t>
            </a:r>
            <a:r>
              <a:rPr lang="cs-CZ" dirty="0"/>
              <a:t>sádry ve vztahu k teplotě </a:t>
            </a:r>
            <a:r>
              <a:rPr lang="cs-CZ" dirty="0" smtClean="0"/>
              <a:t>podkladu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 smtClean="0"/>
              <a:t>Penetrace </a:t>
            </a:r>
            <a:r>
              <a:rPr lang="cs-CZ" dirty="0"/>
              <a:t>podkladu – podceňovaná </a:t>
            </a:r>
            <a:r>
              <a:rPr lang="cs-CZ" dirty="0" smtClean="0"/>
              <a:t>jistota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 smtClean="0"/>
              <a:t>Suchá podlaha je efektivní tenké řešení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 smtClean="0"/>
              <a:t>Izolace proti vlhkosti v každé koupelně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 smtClean="0"/>
              <a:t>Rozdělení lepidel na obklady a dlažby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 smtClean="0"/>
              <a:t>Spárování obkladu a údržba povrchů</a:t>
            </a:r>
            <a:endParaRPr lang="cs-CZ" dirty="0"/>
          </a:p>
        </p:txBody>
      </p:sp>
      <p:sp>
        <p:nvSpPr>
          <p:cNvPr id="6" name="Zástupný symbol pro text 4"/>
          <p:cNvSpPr>
            <a:spLocks noGrp="1"/>
          </p:cNvSpPr>
          <p:nvPr>
            <p:ph type="body" sz="quarter" idx="14"/>
          </p:nvPr>
        </p:nvSpPr>
        <p:spPr>
          <a:xfrm>
            <a:off x="866362" y="1101451"/>
            <a:ext cx="8460000" cy="468000"/>
          </a:xfrm>
        </p:spPr>
        <p:txBody>
          <a:bodyPr/>
          <a:lstStyle/>
          <a:p>
            <a:r>
              <a:rPr lang="cs-CZ" dirty="0" smtClean="0"/>
              <a:t>Minimalizujte možné příčiny poruch poznáním, zkušeností a precizností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02720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887626" y="432399"/>
            <a:ext cx="9389137" cy="5638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Izolace </a:t>
            </a:r>
            <a:r>
              <a:rPr lang="cs-CZ" dirty="0"/>
              <a:t>proti vlhkosti v každé koupelně</a:t>
            </a:r>
          </a:p>
          <a:p>
            <a:endParaRPr lang="cs-CZ" dirty="0"/>
          </a:p>
          <a:p>
            <a:endParaRPr lang="cs-CZ" dirty="0"/>
          </a:p>
          <a:p>
            <a:endParaRPr lang="en-US" dirty="0"/>
          </a:p>
        </p:txBody>
      </p:sp>
      <p:pic>
        <p:nvPicPr>
          <p:cNvPr id="4" name="Picture 2" descr="G:\Marketing\Private\AKCE 2018\LEPENÍ_2018\LEPENÍ_FOTKY_TEXTY_DO PROSPEKTU\Postupy\Hydroflex_ID_384161__MG_119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1498" y="1780219"/>
            <a:ext cx="6615265" cy="4410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/>
          <p:cNvSpPr/>
          <p:nvPr/>
        </p:nvSpPr>
        <p:spPr>
          <a:xfrm>
            <a:off x="887626" y="1194601"/>
            <a:ext cx="44190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Varianta 2. – SYSTÉM HYDROFLEX </a:t>
            </a:r>
            <a:endParaRPr lang="cs-CZ" dirty="0"/>
          </a:p>
        </p:txBody>
      </p:sp>
      <p:pic>
        <p:nvPicPr>
          <p:cNvPr id="7" name="Picture 3" descr="C:\Users\KroupaR\Pictures\90021691_2106013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62" r="42843"/>
          <a:stretch/>
        </p:blipFill>
        <p:spPr bwMode="auto">
          <a:xfrm>
            <a:off x="10801825" y="657195"/>
            <a:ext cx="907200" cy="553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397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887626" y="432399"/>
            <a:ext cx="9389137" cy="5638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Izolace </a:t>
            </a:r>
            <a:r>
              <a:rPr lang="cs-CZ" dirty="0"/>
              <a:t>proti vlhkosti v každé koupelně</a:t>
            </a:r>
          </a:p>
          <a:p>
            <a:endParaRPr lang="cs-CZ" dirty="0"/>
          </a:p>
          <a:p>
            <a:endParaRPr lang="cs-CZ" dirty="0"/>
          </a:p>
          <a:p>
            <a:endParaRPr lang="en-US" dirty="0"/>
          </a:p>
        </p:txBody>
      </p:sp>
      <p:sp>
        <p:nvSpPr>
          <p:cNvPr id="6" name="Obdélník 5"/>
          <p:cNvSpPr/>
          <p:nvPr/>
        </p:nvSpPr>
        <p:spPr>
          <a:xfrm>
            <a:off x="887626" y="1194601"/>
            <a:ext cx="44190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Varianta 2. – SYSTÉM HYDROFLEX </a:t>
            </a:r>
            <a:endParaRPr lang="cs-CZ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354" y="1860813"/>
            <a:ext cx="6559409" cy="4354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6061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887626" y="432399"/>
            <a:ext cx="9389137" cy="5638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Izolace </a:t>
            </a:r>
            <a:r>
              <a:rPr lang="cs-CZ" dirty="0"/>
              <a:t>proti vlhkosti v každé koupelně</a:t>
            </a:r>
          </a:p>
          <a:p>
            <a:endParaRPr lang="cs-CZ" dirty="0"/>
          </a:p>
          <a:p>
            <a:endParaRPr lang="cs-CZ" dirty="0"/>
          </a:p>
          <a:p>
            <a:endParaRPr lang="en-US" dirty="0"/>
          </a:p>
        </p:txBody>
      </p:sp>
      <p:sp>
        <p:nvSpPr>
          <p:cNvPr id="6" name="Obdélník 5"/>
          <p:cNvSpPr/>
          <p:nvPr/>
        </p:nvSpPr>
        <p:spPr>
          <a:xfrm>
            <a:off x="887626" y="1194601"/>
            <a:ext cx="44190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Varianta 2. – SYSTÉM HYDROFLEX </a:t>
            </a:r>
            <a:endParaRPr lang="cs-CZ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896" y="1850536"/>
            <a:ext cx="6591865" cy="4369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6061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887626" y="432399"/>
            <a:ext cx="9389137" cy="5638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Izolace </a:t>
            </a:r>
            <a:r>
              <a:rPr lang="cs-CZ" dirty="0"/>
              <a:t>proti vlhkosti v každé koupelně</a:t>
            </a:r>
          </a:p>
          <a:p>
            <a:endParaRPr lang="cs-CZ" dirty="0"/>
          </a:p>
          <a:p>
            <a:endParaRPr lang="cs-CZ" dirty="0"/>
          </a:p>
          <a:p>
            <a:endParaRPr lang="en-US" dirty="0"/>
          </a:p>
        </p:txBody>
      </p:sp>
      <p:sp>
        <p:nvSpPr>
          <p:cNvPr id="6" name="Obdélník 5"/>
          <p:cNvSpPr/>
          <p:nvPr/>
        </p:nvSpPr>
        <p:spPr>
          <a:xfrm>
            <a:off x="887626" y="1194601"/>
            <a:ext cx="44190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Varianta 2. – SYSTÉM HYDROFLEX </a:t>
            </a:r>
            <a:endParaRPr lang="cs-CZ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676" y="1795945"/>
            <a:ext cx="8435867" cy="4476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6061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887626" y="432399"/>
            <a:ext cx="9389137" cy="5638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Izolace </a:t>
            </a:r>
            <a:r>
              <a:rPr lang="cs-CZ" dirty="0"/>
              <a:t>proti vlhkosti v každé koupelně</a:t>
            </a:r>
          </a:p>
          <a:p>
            <a:endParaRPr lang="cs-CZ" dirty="0"/>
          </a:p>
          <a:p>
            <a:endParaRPr lang="cs-CZ" dirty="0"/>
          </a:p>
          <a:p>
            <a:endParaRPr lang="en-US" dirty="0"/>
          </a:p>
        </p:txBody>
      </p:sp>
      <p:sp>
        <p:nvSpPr>
          <p:cNvPr id="6" name="Obdélník 5"/>
          <p:cNvSpPr/>
          <p:nvPr/>
        </p:nvSpPr>
        <p:spPr>
          <a:xfrm>
            <a:off x="887626" y="1194601"/>
            <a:ext cx="44190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Varianta 2. – SYSTÉM HYDROFLEX </a:t>
            </a:r>
            <a:endParaRPr lang="cs-CZ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292" y="1828800"/>
            <a:ext cx="8211765" cy="455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6061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887626" y="432399"/>
            <a:ext cx="9389137" cy="5638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Izolace </a:t>
            </a:r>
            <a:r>
              <a:rPr lang="cs-CZ" dirty="0"/>
              <a:t>proti vlhkosti v každé koupelně</a:t>
            </a:r>
          </a:p>
          <a:p>
            <a:endParaRPr lang="cs-CZ" dirty="0"/>
          </a:p>
          <a:p>
            <a:endParaRPr lang="cs-CZ" dirty="0"/>
          </a:p>
          <a:p>
            <a:endParaRPr lang="en-US" dirty="0"/>
          </a:p>
        </p:txBody>
      </p:sp>
      <p:sp>
        <p:nvSpPr>
          <p:cNvPr id="6" name="Obdélník 5"/>
          <p:cNvSpPr/>
          <p:nvPr/>
        </p:nvSpPr>
        <p:spPr>
          <a:xfrm>
            <a:off x="887626" y="1194601"/>
            <a:ext cx="44190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Varianta 2. – SYSTÉM HYDROFLEX </a:t>
            </a:r>
            <a:endParaRPr lang="cs-CZ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987" y="1733301"/>
            <a:ext cx="6984776" cy="4287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6061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887626" y="432399"/>
            <a:ext cx="9389137" cy="5638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Rozdělení </a:t>
            </a:r>
            <a:r>
              <a:rPr lang="cs-CZ" dirty="0"/>
              <a:t>lepidel na obklady a dlažby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en-US" dirty="0"/>
          </a:p>
        </p:txBody>
      </p:sp>
      <p:sp>
        <p:nvSpPr>
          <p:cNvPr id="6" name="Obdélník 5"/>
          <p:cNvSpPr/>
          <p:nvPr/>
        </p:nvSpPr>
        <p:spPr>
          <a:xfrm>
            <a:off x="887626" y="1194601"/>
            <a:ext cx="44190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Jak vybrat správné lepidlo?</a:t>
            </a:r>
            <a:endParaRPr lang="cs-CZ" dirty="0"/>
          </a:p>
        </p:txBody>
      </p:sp>
      <p:pic>
        <p:nvPicPr>
          <p:cNvPr id="11" name="Picture 3" descr="G:\Marketing\Private\AKCE 2018\LEPENÍ_2018\LEPENÍ_FOTKY_TEXTY_DO PROSPEKTU\Postupy\Dlažba na dlažbu_ID_126374__Q7I3860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794" y="996286"/>
            <a:ext cx="3670397" cy="5505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6204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887626" y="432399"/>
            <a:ext cx="9389137" cy="5638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Rozdělení </a:t>
            </a:r>
            <a:r>
              <a:rPr lang="cs-CZ" dirty="0"/>
              <a:t>lepidel na obklady a dlažby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en-US" dirty="0"/>
          </a:p>
        </p:txBody>
      </p:sp>
      <p:sp>
        <p:nvSpPr>
          <p:cNvPr id="6" name="Obdélník 5"/>
          <p:cNvSpPr/>
          <p:nvPr/>
        </p:nvSpPr>
        <p:spPr>
          <a:xfrm>
            <a:off x="887626" y="1194601"/>
            <a:ext cx="44190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Jak vybrat správné lepidlo?</a:t>
            </a:r>
            <a:endParaRPr lang="cs-CZ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8"/>
          <a:stretch/>
        </p:blipFill>
        <p:spPr bwMode="auto">
          <a:xfrm>
            <a:off x="4286249" y="1563933"/>
            <a:ext cx="6663753" cy="4535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ál 7"/>
          <p:cNvSpPr/>
          <p:nvPr/>
        </p:nvSpPr>
        <p:spPr bwMode="auto">
          <a:xfrm>
            <a:off x="10127332" y="5160978"/>
            <a:ext cx="932284" cy="43204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4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9" name="Ovál 8"/>
          <p:cNvSpPr/>
          <p:nvPr/>
        </p:nvSpPr>
        <p:spPr bwMode="auto">
          <a:xfrm>
            <a:off x="10127332" y="3615904"/>
            <a:ext cx="932284" cy="432048"/>
          </a:xfrm>
          <a:prstGeom prst="ellipse">
            <a:avLst/>
          </a:prstGeom>
          <a:noFill/>
          <a:ln w="381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4000" b="1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 Narrow" panose="020B0606020202030204" pitchFamily="34" charset="0"/>
            </a:endParaRPr>
          </a:p>
        </p:txBody>
      </p:sp>
      <p:pic>
        <p:nvPicPr>
          <p:cNvPr id="10" name="Picture 2" descr="G:\Marketing\Private\AKCE 2018\LEPENÍ_2018\LEPENÍ_FOTKY_TEXTY_DO PROSPEKTU\Postupy\Lepení dlažby_ID_91972_4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481" y="1563933"/>
            <a:ext cx="2985274" cy="446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2289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887626" y="432399"/>
            <a:ext cx="9389137" cy="5638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Izolace </a:t>
            </a:r>
            <a:r>
              <a:rPr lang="cs-CZ" dirty="0"/>
              <a:t>proti vlhkosti v každé koupelně</a:t>
            </a:r>
          </a:p>
          <a:p>
            <a:endParaRPr lang="cs-CZ" dirty="0"/>
          </a:p>
          <a:p>
            <a:endParaRPr lang="cs-CZ" dirty="0"/>
          </a:p>
          <a:p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626" y="996288"/>
            <a:ext cx="5608708" cy="43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448" y="1277385"/>
            <a:ext cx="2173660" cy="3790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6204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887626" y="432399"/>
            <a:ext cx="9389137" cy="5638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Izolace </a:t>
            </a:r>
            <a:r>
              <a:rPr lang="cs-CZ" dirty="0"/>
              <a:t>proti vlhkosti v každé koupelně</a:t>
            </a:r>
          </a:p>
          <a:p>
            <a:endParaRPr lang="cs-CZ" dirty="0"/>
          </a:p>
          <a:p>
            <a:endParaRPr lang="cs-CZ" dirty="0"/>
          </a:p>
          <a:p>
            <a:endParaRPr lang="en-US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626" y="1072419"/>
            <a:ext cx="5979333" cy="413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C:\Users\KroupaR\AppData\Local\Microsoft\Windows\Temporary Internet Files\Content.Outlook\PW65WI45\Flexkleber_25kg_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1341" y="996287"/>
            <a:ext cx="2518717" cy="42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6204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A5C6B-795F-4D34-919B-37CCAFFF7B40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626" y="432399"/>
            <a:ext cx="9389137" cy="563888"/>
          </a:xfrm>
        </p:spPr>
        <p:txBody>
          <a:bodyPr/>
          <a:lstStyle/>
          <a:p>
            <a:r>
              <a:rPr lang="cs-CZ" dirty="0" smtClean="0"/>
              <a:t>Model adheze sádrové omítky ve vztahu k vlhkosti podkladu</a:t>
            </a:r>
            <a:endParaRPr lang="en-US" dirty="0"/>
          </a:p>
        </p:txBody>
      </p:sp>
      <p:pic>
        <p:nvPicPr>
          <p:cNvPr id="8" name="Zástupný symbol pro obrázek 4" descr="PPT_Dr.Espert - Export Kick-Off.pdf - Adobe Acrobat Reader DC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81870" y="1841074"/>
            <a:ext cx="3439144" cy="3645327"/>
          </a:xfrm>
          <a:prstGeom prst="rect">
            <a:avLst/>
          </a:prstGeom>
        </p:spPr>
      </p:pic>
      <p:pic>
        <p:nvPicPr>
          <p:cNvPr id="9" name="Zástupný symbol pro obrázek 4" descr="PPT_Dr.Espert - Export Kick-Off.pdf - Adobe Acrobat Reader DC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82441" y="1841073"/>
            <a:ext cx="2116108" cy="3645327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4007775" y="1322486"/>
            <a:ext cx="10374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U1 &gt; U2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2981870" y="1175704"/>
            <a:ext cx="9693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Pohyb vlhkosti</a:t>
            </a:r>
            <a:endParaRPr lang="cs-CZ" dirty="0"/>
          </a:p>
        </p:txBody>
      </p:sp>
      <p:sp>
        <p:nvSpPr>
          <p:cNvPr id="12" name="Obdélník 11"/>
          <p:cNvSpPr/>
          <p:nvPr/>
        </p:nvSpPr>
        <p:spPr>
          <a:xfrm>
            <a:off x="5276967" y="1183986"/>
            <a:ext cx="9693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Pohyb iontů</a:t>
            </a:r>
            <a:endParaRPr lang="cs-CZ" dirty="0"/>
          </a:p>
        </p:txBody>
      </p:sp>
      <p:sp>
        <p:nvSpPr>
          <p:cNvPr id="13" name="Obdélník 12"/>
          <p:cNvSpPr/>
          <p:nvPr/>
        </p:nvSpPr>
        <p:spPr>
          <a:xfrm>
            <a:off x="6862381" y="2158370"/>
            <a:ext cx="10260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/>
              <a:t>BETON</a:t>
            </a:r>
            <a:endParaRPr lang="cs-CZ" b="1" dirty="0"/>
          </a:p>
        </p:txBody>
      </p:sp>
      <p:sp>
        <p:nvSpPr>
          <p:cNvPr id="14" name="Obdélník 13"/>
          <p:cNvSpPr/>
          <p:nvPr/>
        </p:nvSpPr>
        <p:spPr>
          <a:xfrm>
            <a:off x="6605516" y="3004530"/>
            <a:ext cx="1676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/>
              <a:t>PENETRACE</a:t>
            </a:r>
            <a:endParaRPr lang="cs-CZ" b="1" dirty="0"/>
          </a:p>
        </p:txBody>
      </p:sp>
      <p:sp>
        <p:nvSpPr>
          <p:cNvPr id="15" name="Obdélník 14"/>
          <p:cNvSpPr/>
          <p:nvPr/>
        </p:nvSpPr>
        <p:spPr>
          <a:xfrm>
            <a:off x="6862380" y="4330638"/>
            <a:ext cx="11352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/>
              <a:t>OMÍTKA</a:t>
            </a:r>
            <a:endParaRPr lang="cs-CZ" b="1" dirty="0"/>
          </a:p>
        </p:txBody>
      </p:sp>
      <p:sp>
        <p:nvSpPr>
          <p:cNvPr id="16" name="Obdélník 15"/>
          <p:cNvSpPr/>
          <p:nvPr/>
        </p:nvSpPr>
        <p:spPr>
          <a:xfrm>
            <a:off x="10507731" y="1517908"/>
            <a:ext cx="15159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p</a:t>
            </a:r>
            <a:r>
              <a:rPr lang="cs-CZ" dirty="0" smtClean="0"/>
              <a:t>ovrchové póry betonu</a:t>
            </a:r>
            <a:endParaRPr lang="cs-CZ" dirty="0"/>
          </a:p>
        </p:txBody>
      </p:sp>
      <p:sp>
        <p:nvSpPr>
          <p:cNvPr id="17" name="Obdélník 16"/>
          <p:cNvSpPr/>
          <p:nvPr/>
        </p:nvSpPr>
        <p:spPr>
          <a:xfrm>
            <a:off x="10519267" y="2158370"/>
            <a:ext cx="15044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mikrotrhliny</a:t>
            </a:r>
            <a:endParaRPr lang="cs-CZ" dirty="0"/>
          </a:p>
        </p:txBody>
      </p:sp>
      <p:sp>
        <p:nvSpPr>
          <p:cNvPr id="18" name="Obdélník 17"/>
          <p:cNvSpPr/>
          <p:nvPr/>
        </p:nvSpPr>
        <p:spPr>
          <a:xfrm>
            <a:off x="10519267" y="2532843"/>
            <a:ext cx="15044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s</a:t>
            </a:r>
            <a:r>
              <a:rPr lang="cs-CZ" dirty="0" smtClean="0"/>
              <a:t>ádrové krystaly</a:t>
            </a:r>
            <a:endParaRPr lang="cs-CZ" dirty="0"/>
          </a:p>
        </p:txBody>
      </p:sp>
      <p:sp>
        <p:nvSpPr>
          <p:cNvPr id="19" name="Obdélník 18"/>
          <p:cNvSpPr/>
          <p:nvPr/>
        </p:nvSpPr>
        <p:spPr>
          <a:xfrm>
            <a:off x="9352442" y="6174687"/>
            <a:ext cx="26712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>
                <a:solidFill>
                  <a:schemeClr val="bg1">
                    <a:lumMod val="75000"/>
                  </a:schemeClr>
                </a:solidFill>
              </a:rPr>
              <a:t>Dr. Klaus </a:t>
            </a:r>
            <a:r>
              <a:rPr lang="de-DE" sz="1200" dirty="0" err="1">
                <a:solidFill>
                  <a:schemeClr val="bg1">
                    <a:lumMod val="75000"/>
                  </a:schemeClr>
                </a:solidFill>
              </a:rPr>
              <a:t>Espert</a:t>
            </a:r>
            <a:r>
              <a:rPr lang="de-DE" sz="1200" dirty="0">
                <a:solidFill>
                  <a:schemeClr val="bg1">
                    <a:lumMod val="75000"/>
                  </a:schemeClr>
                </a:solidFill>
              </a:rPr>
              <a:t>, Knauf Gips KG</a:t>
            </a:r>
            <a:endParaRPr lang="cs-CZ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8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887626" y="432399"/>
            <a:ext cx="9389137" cy="5638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Izolace </a:t>
            </a:r>
            <a:r>
              <a:rPr lang="cs-CZ" dirty="0"/>
              <a:t>proti vlhkosti v každé koupelně</a:t>
            </a:r>
          </a:p>
          <a:p>
            <a:endParaRPr lang="cs-CZ" dirty="0"/>
          </a:p>
          <a:p>
            <a:endParaRPr lang="cs-CZ" dirty="0"/>
          </a:p>
          <a:p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626" y="996288"/>
            <a:ext cx="6074523" cy="4196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283" y="969796"/>
            <a:ext cx="2828925" cy="4249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6204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887626" y="432399"/>
            <a:ext cx="9389137" cy="5638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Spárování </a:t>
            </a:r>
            <a:r>
              <a:rPr lang="cs-CZ" dirty="0"/>
              <a:t>obkladu a údržba povrchů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en-US" dirty="0"/>
          </a:p>
        </p:txBody>
      </p:sp>
      <p:sp>
        <p:nvSpPr>
          <p:cNvPr id="6" name="Obdélník 5"/>
          <p:cNvSpPr/>
          <p:nvPr/>
        </p:nvSpPr>
        <p:spPr>
          <a:xfrm>
            <a:off x="887626" y="1194601"/>
            <a:ext cx="57861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Jak vytvořit jedinečný vzhled koupelny?</a:t>
            </a:r>
            <a:endParaRPr lang="cs-CZ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58"/>
          <a:stretch/>
        </p:blipFill>
        <p:spPr bwMode="auto">
          <a:xfrm>
            <a:off x="3780430" y="1850089"/>
            <a:ext cx="7164410" cy="4467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6204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887626" y="432399"/>
            <a:ext cx="9389137" cy="5638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Izolace </a:t>
            </a:r>
            <a:r>
              <a:rPr lang="cs-CZ" dirty="0"/>
              <a:t>proti vlhkosti v každé koupelně</a:t>
            </a:r>
          </a:p>
          <a:p>
            <a:endParaRPr lang="cs-CZ" dirty="0"/>
          </a:p>
          <a:p>
            <a:endParaRPr lang="cs-CZ" dirty="0"/>
          </a:p>
          <a:p>
            <a:endParaRPr lang="en-US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623" y="1536806"/>
            <a:ext cx="4572348" cy="3703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007" y="1266546"/>
            <a:ext cx="2562240" cy="424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7081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887626" y="432399"/>
            <a:ext cx="9389137" cy="5638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Izolace </a:t>
            </a:r>
            <a:r>
              <a:rPr lang="cs-CZ" dirty="0"/>
              <a:t>proti vlhkosti v každé koupelně</a:t>
            </a:r>
          </a:p>
          <a:p>
            <a:endParaRPr lang="cs-CZ" dirty="0"/>
          </a:p>
          <a:p>
            <a:endParaRPr lang="cs-CZ" dirty="0"/>
          </a:p>
          <a:p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621" y="996287"/>
            <a:ext cx="4145198" cy="5025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7945" y="1466883"/>
            <a:ext cx="2322513" cy="408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7081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887626" y="432399"/>
            <a:ext cx="9389137" cy="5638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Izolace </a:t>
            </a:r>
            <a:r>
              <a:rPr lang="cs-CZ" dirty="0"/>
              <a:t>proti vlhkosti v každé koupelně</a:t>
            </a:r>
          </a:p>
          <a:p>
            <a:endParaRPr lang="cs-CZ" dirty="0"/>
          </a:p>
          <a:p>
            <a:endParaRPr lang="cs-CZ" dirty="0"/>
          </a:p>
          <a:p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655" y="1108348"/>
            <a:ext cx="2493963" cy="457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927" y="1425848"/>
            <a:ext cx="4991100" cy="394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7081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887626" y="432399"/>
            <a:ext cx="9389137" cy="5638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Izolace </a:t>
            </a:r>
            <a:r>
              <a:rPr lang="cs-CZ" dirty="0"/>
              <a:t>proti vlhkosti v každé koupelně</a:t>
            </a:r>
          </a:p>
          <a:p>
            <a:endParaRPr lang="cs-CZ" dirty="0"/>
          </a:p>
          <a:p>
            <a:endParaRPr lang="cs-CZ" dirty="0"/>
          </a:p>
          <a:p>
            <a:endParaRPr lang="en-US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916" y="2050404"/>
            <a:ext cx="3659103" cy="2409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U:\Kroupa\Documents\Baumarkt\Etikety, polepky\Etikety čističe CZ_03_2016\Makety čističe\Zementschleier-Entferner_1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408" y="791178"/>
            <a:ext cx="1872208" cy="4928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7081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887626" y="432399"/>
            <a:ext cx="9389137" cy="5638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Izolace </a:t>
            </a:r>
            <a:r>
              <a:rPr lang="cs-CZ" dirty="0"/>
              <a:t>proti vlhkosti v každé koupelně</a:t>
            </a:r>
          </a:p>
          <a:p>
            <a:endParaRPr lang="cs-CZ" dirty="0"/>
          </a:p>
          <a:p>
            <a:endParaRPr lang="cs-CZ" dirty="0"/>
          </a:p>
          <a:p>
            <a:endParaRPr lang="en-US" dirty="0"/>
          </a:p>
        </p:txBody>
      </p:sp>
      <p:pic>
        <p:nvPicPr>
          <p:cNvPr id="6" name="Picture 2" descr="U:\Kroupa\Documents\Baumarkt\Etikety, polepky\Etikety čističe CZ_03_2016\Makety čističe\Balkon-und-Terrassen_Impra╠łgnierung_1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6493" y="846162"/>
            <a:ext cx="1872208" cy="4928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287" y="2100059"/>
            <a:ext cx="4543425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9243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887626" y="432399"/>
            <a:ext cx="9389137" cy="5638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Izolace </a:t>
            </a:r>
            <a:r>
              <a:rPr lang="cs-CZ" dirty="0"/>
              <a:t>proti vlhkosti v každé koupelně</a:t>
            </a:r>
          </a:p>
          <a:p>
            <a:endParaRPr lang="cs-CZ" dirty="0"/>
          </a:p>
          <a:p>
            <a:endParaRPr lang="cs-CZ" dirty="0"/>
          </a:p>
          <a:p>
            <a:endParaRPr lang="en-US" dirty="0"/>
          </a:p>
        </p:txBody>
      </p:sp>
      <p:pic>
        <p:nvPicPr>
          <p:cNvPr id="6" name="Picture 2" descr="U:\Kroupa\Documents\Baumarkt\Etikety, polepky\Etikety čističe CZ_03_2016\Makety čističe\Klinkero╠łl_1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043" y="1300883"/>
            <a:ext cx="2334715" cy="443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U:\Kroupa\Documents\Baumarkt\Etikety, polepky\Etikety čističe CZ_03_2016\Makety čističe\Steinreiniger_1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981" y="1264879"/>
            <a:ext cx="1713033" cy="450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086" y="1300883"/>
            <a:ext cx="2334699" cy="4437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9243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887626" y="432399"/>
            <a:ext cx="9389137" cy="5638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Izolace </a:t>
            </a:r>
            <a:r>
              <a:rPr lang="cs-CZ" dirty="0"/>
              <a:t>proti vlhkosti v každé koupelně</a:t>
            </a:r>
          </a:p>
          <a:p>
            <a:endParaRPr lang="cs-CZ" dirty="0"/>
          </a:p>
          <a:p>
            <a:endParaRPr lang="cs-CZ" dirty="0"/>
          </a:p>
          <a:p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077" y="996287"/>
            <a:ext cx="9036496" cy="4691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9243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516" y="1199999"/>
            <a:ext cx="7050728" cy="5070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044095" y="3020995"/>
            <a:ext cx="7920000" cy="1728000"/>
          </a:xfrm>
        </p:spPr>
        <p:txBody>
          <a:bodyPr/>
          <a:lstStyle/>
          <a:p>
            <a:r>
              <a:rPr lang="cs-CZ" sz="3400" dirty="0" smtClean="0"/>
              <a:t>Děkuji za pozornost!</a:t>
            </a:r>
            <a:endParaRPr lang="en-US" sz="3400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356673" y="3011647"/>
            <a:ext cx="1728000" cy="1728000"/>
          </a:xfrm>
        </p:spPr>
        <p:txBody>
          <a:bodyPr/>
          <a:lstStyle/>
          <a:p>
            <a:r>
              <a:rPr lang="cs-CZ" dirty="0" smtClean="0"/>
              <a:t>Praha - Jarov / 2019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2099335" y="4456816"/>
            <a:ext cx="7920000" cy="740690"/>
          </a:xfrm>
        </p:spPr>
        <p:txBody>
          <a:bodyPr/>
          <a:lstStyle/>
          <a:p>
            <a:endParaRPr lang="cs-CZ" dirty="0" smtClean="0"/>
          </a:p>
          <a:p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v</a:t>
            </a:r>
            <a:r>
              <a:rPr lang="cs-CZ" dirty="0" smtClean="0">
                <a:solidFill>
                  <a:schemeClr val="bg1">
                    <a:lumMod val="95000"/>
                  </a:schemeClr>
                </a:solidFill>
              </a:rPr>
              <a:t>ana.vladimir@knauf.cz</a:t>
            </a:r>
          </a:p>
          <a:p>
            <a:r>
              <a:rPr lang="cs-CZ" dirty="0" smtClean="0"/>
              <a:t/>
            </a:r>
            <a:br>
              <a:rPr lang="cs-CZ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303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A5C6B-795F-4D34-919B-37CCAFFF7B40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Zástupný symbol pro obrázek 4" descr="PPT_Dr.Espert - Export Kick-Off.pdf - Adobe Acrobat Reader DC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81870" y="1841074"/>
            <a:ext cx="3439144" cy="3645327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3951191" y="1322486"/>
            <a:ext cx="10374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/>
              <a:t>U3 </a:t>
            </a:r>
            <a:r>
              <a:rPr lang="cs-CZ" dirty="0"/>
              <a:t>&gt; </a:t>
            </a:r>
            <a:r>
              <a:rPr lang="cs-CZ" dirty="0" smtClean="0"/>
              <a:t>U4</a:t>
            </a:r>
            <a:endParaRPr lang="cs-CZ" dirty="0"/>
          </a:p>
        </p:txBody>
      </p:sp>
      <p:sp>
        <p:nvSpPr>
          <p:cNvPr id="11" name="Obdélník 10"/>
          <p:cNvSpPr/>
          <p:nvPr/>
        </p:nvSpPr>
        <p:spPr>
          <a:xfrm>
            <a:off x="2981870" y="1175704"/>
            <a:ext cx="9693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Pohyb vlhkosti</a:t>
            </a:r>
            <a:endParaRPr lang="cs-CZ" dirty="0"/>
          </a:p>
        </p:txBody>
      </p:sp>
      <p:sp>
        <p:nvSpPr>
          <p:cNvPr id="12" name="Obdélník 11"/>
          <p:cNvSpPr/>
          <p:nvPr/>
        </p:nvSpPr>
        <p:spPr>
          <a:xfrm>
            <a:off x="5276967" y="1183986"/>
            <a:ext cx="9693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Pohyb iontů</a:t>
            </a:r>
            <a:endParaRPr lang="cs-CZ" dirty="0"/>
          </a:p>
        </p:txBody>
      </p:sp>
      <p:sp>
        <p:nvSpPr>
          <p:cNvPr id="13" name="Obdélník 12"/>
          <p:cNvSpPr/>
          <p:nvPr/>
        </p:nvSpPr>
        <p:spPr>
          <a:xfrm>
            <a:off x="6862381" y="2158370"/>
            <a:ext cx="10260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/>
              <a:t>BETON</a:t>
            </a:r>
            <a:endParaRPr lang="cs-CZ" b="1" dirty="0"/>
          </a:p>
        </p:txBody>
      </p:sp>
      <p:sp>
        <p:nvSpPr>
          <p:cNvPr id="14" name="Obdélník 13"/>
          <p:cNvSpPr/>
          <p:nvPr/>
        </p:nvSpPr>
        <p:spPr>
          <a:xfrm>
            <a:off x="6605516" y="3004530"/>
            <a:ext cx="1676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/>
              <a:t>PENETRACE</a:t>
            </a:r>
            <a:endParaRPr lang="cs-CZ" b="1" dirty="0"/>
          </a:p>
        </p:txBody>
      </p:sp>
      <p:sp>
        <p:nvSpPr>
          <p:cNvPr id="15" name="Obdélník 14"/>
          <p:cNvSpPr/>
          <p:nvPr/>
        </p:nvSpPr>
        <p:spPr>
          <a:xfrm>
            <a:off x="6862380" y="4330638"/>
            <a:ext cx="11352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/>
              <a:t>OMÍTKA</a:t>
            </a:r>
            <a:endParaRPr lang="cs-CZ" b="1" dirty="0"/>
          </a:p>
        </p:txBody>
      </p:sp>
      <p:sp>
        <p:nvSpPr>
          <p:cNvPr id="16" name="Obdélník 15"/>
          <p:cNvSpPr/>
          <p:nvPr/>
        </p:nvSpPr>
        <p:spPr>
          <a:xfrm>
            <a:off x="10507731" y="1517908"/>
            <a:ext cx="15159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p</a:t>
            </a:r>
            <a:r>
              <a:rPr lang="cs-CZ" dirty="0" smtClean="0"/>
              <a:t>ovrchové póry betonu</a:t>
            </a:r>
            <a:endParaRPr lang="cs-CZ" dirty="0"/>
          </a:p>
        </p:txBody>
      </p:sp>
      <p:sp>
        <p:nvSpPr>
          <p:cNvPr id="17" name="Obdélník 16"/>
          <p:cNvSpPr/>
          <p:nvPr/>
        </p:nvSpPr>
        <p:spPr>
          <a:xfrm>
            <a:off x="10519267" y="2158370"/>
            <a:ext cx="15044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mikrotrhliny</a:t>
            </a:r>
            <a:endParaRPr lang="cs-CZ" dirty="0"/>
          </a:p>
        </p:txBody>
      </p:sp>
      <p:sp>
        <p:nvSpPr>
          <p:cNvPr id="18" name="Obdélník 17"/>
          <p:cNvSpPr/>
          <p:nvPr/>
        </p:nvSpPr>
        <p:spPr>
          <a:xfrm>
            <a:off x="10519267" y="2532843"/>
            <a:ext cx="15044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s</a:t>
            </a:r>
            <a:r>
              <a:rPr lang="cs-CZ" dirty="0" smtClean="0"/>
              <a:t>ádrové krystaly</a:t>
            </a:r>
            <a:endParaRPr lang="cs-CZ" dirty="0"/>
          </a:p>
        </p:txBody>
      </p:sp>
      <p:pic>
        <p:nvPicPr>
          <p:cNvPr id="19" name="Zástupný symbol pro obrázek 4" descr="PPT_Dr.Espert - Export Kick-Off.pdf - Adobe Acrobat Reader DC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09359" y="1841074"/>
            <a:ext cx="3764195" cy="3645326"/>
          </a:xfrm>
          <a:prstGeom prst="rect">
            <a:avLst/>
          </a:prstGeom>
        </p:spPr>
      </p:pic>
      <p:sp>
        <p:nvSpPr>
          <p:cNvPr id="20" name="Obdélník 19"/>
          <p:cNvSpPr/>
          <p:nvPr/>
        </p:nvSpPr>
        <p:spPr>
          <a:xfrm>
            <a:off x="5346435" y="4525471"/>
            <a:ext cx="1259082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cs-CZ" dirty="0" smtClean="0"/>
              <a:t>Změna směru odparu</a:t>
            </a:r>
            <a:endParaRPr lang="cs-CZ" dirty="0"/>
          </a:p>
        </p:txBody>
      </p:sp>
      <p:pic>
        <p:nvPicPr>
          <p:cNvPr id="21" name="Zástupný symbol pro obrázek 4" descr="PPT_Dr.Espert - Export Kick-Off.pdf - Adobe Acrobat Reader DC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82441" y="1841074"/>
            <a:ext cx="2116108" cy="3674919"/>
          </a:xfrm>
          <a:prstGeom prst="rect">
            <a:avLst/>
          </a:prstGeom>
        </p:spPr>
      </p:pic>
      <p:sp>
        <p:nvSpPr>
          <p:cNvPr id="22" name="Title 1"/>
          <p:cNvSpPr txBox="1">
            <a:spLocks/>
          </p:cNvSpPr>
          <p:nvPr/>
        </p:nvSpPr>
        <p:spPr>
          <a:xfrm>
            <a:off x="887626" y="432399"/>
            <a:ext cx="9389137" cy="5638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mtClean="0"/>
              <a:t>Model adheze sádrové omítky ve vztahu k vlhkosti podkladu</a:t>
            </a:r>
            <a:endParaRPr lang="en-US" dirty="0"/>
          </a:p>
        </p:txBody>
      </p:sp>
      <p:sp>
        <p:nvSpPr>
          <p:cNvPr id="23" name="Obdélník 22"/>
          <p:cNvSpPr/>
          <p:nvPr/>
        </p:nvSpPr>
        <p:spPr>
          <a:xfrm flipH="1" flipV="1">
            <a:off x="6380178" y="1841074"/>
            <a:ext cx="193375" cy="4771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endParaRPr lang="cs-CZ" dirty="0"/>
          </a:p>
        </p:txBody>
      </p:sp>
      <p:sp>
        <p:nvSpPr>
          <p:cNvPr id="24" name="Obdélník 23"/>
          <p:cNvSpPr/>
          <p:nvPr/>
        </p:nvSpPr>
        <p:spPr>
          <a:xfrm>
            <a:off x="9352442" y="6174687"/>
            <a:ext cx="26712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>
                <a:solidFill>
                  <a:schemeClr val="bg1">
                    <a:lumMod val="75000"/>
                  </a:schemeClr>
                </a:solidFill>
              </a:rPr>
              <a:t>Dr. Klaus </a:t>
            </a:r>
            <a:r>
              <a:rPr lang="de-DE" sz="1200" dirty="0" err="1">
                <a:solidFill>
                  <a:schemeClr val="bg1">
                    <a:lumMod val="75000"/>
                  </a:schemeClr>
                </a:solidFill>
              </a:rPr>
              <a:t>Espert</a:t>
            </a:r>
            <a:r>
              <a:rPr lang="de-DE" sz="1200" dirty="0">
                <a:solidFill>
                  <a:schemeClr val="bg1">
                    <a:lumMod val="75000"/>
                  </a:schemeClr>
                </a:solidFill>
              </a:rPr>
              <a:t>, Knauf Gips KG</a:t>
            </a:r>
            <a:endParaRPr lang="cs-CZ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660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A5C6B-795F-4D34-919B-37CCAFFF7B40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Obdélník 11"/>
          <p:cNvSpPr/>
          <p:nvPr/>
        </p:nvSpPr>
        <p:spPr>
          <a:xfrm>
            <a:off x="9470694" y="4688257"/>
            <a:ext cx="26530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Velikost krystalu sádry</a:t>
            </a:r>
            <a:endParaRPr lang="cs-CZ" dirty="0"/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887626" y="432399"/>
            <a:ext cx="9389137" cy="5638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Model krystalizace sádrové omítky ve vztahu k teplotě</a:t>
            </a:r>
            <a:endParaRPr lang="en-US" dirty="0"/>
          </a:p>
        </p:txBody>
      </p:sp>
      <p:pic>
        <p:nvPicPr>
          <p:cNvPr id="25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876" y="1351341"/>
            <a:ext cx="4321175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100" y="3707735"/>
            <a:ext cx="6268729" cy="2672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8381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A5C6B-795F-4D34-919B-37CCAFFF7B40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887626" y="432399"/>
            <a:ext cx="9389137" cy="5638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Penetrace </a:t>
            </a:r>
            <a:r>
              <a:rPr lang="cs-CZ" dirty="0"/>
              <a:t>podkladu – podceňovaná jistota</a:t>
            </a:r>
          </a:p>
          <a:p>
            <a:endParaRPr lang="en-US" dirty="0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252916" y="4730970"/>
            <a:ext cx="4343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6700" indent="-2667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>
              <a:buFontTx/>
              <a:buChar char="•"/>
            </a:pPr>
            <a:r>
              <a:rPr lang="cs-CZ" sz="1800" dirty="0" smtClean="0">
                <a:latin typeface="Arial Narrow" panose="020B0606020202030204" pitchFamily="34" charset="0"/>
              </a:rPr>
              <a:t>Hloubková penetrace</a:t>
            </a:r>
            <a:endParaRPr lang="cs-CZ" sz="1800" dirty="0">
              <a:latin typeface="Arial Narrow" panose="020B0606020202030204" pitchFamily="34" charset="0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5948244" y="4742003"/>
            <a:ext cx="29035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6700" indent="-2667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indent="-342900" algn="l">
              <a:buFont typeface="Arial" pitchFamily="34" charset="0"/>
              <a:buChar char="•"/>
              <a:defRPr/>
            </a:pPr>
            <a:r>
              <a:rPr lang="cs-CZ" sz="1800" dirty="0" smtClean="0">
                <a:latin typeface="Arial Narrow" panose="020B0606020202030204" pitchFamily="34" charset="0"/>
              </a:rPr>
              <a:t> Povrchová penetrace </a:t>
            </a:r>
          </a:p>
          <a:p>
            <a:pPr marL="0" indent="0" algn="l">
              <a:defRPr/>
            </a:pPr>
            <a:endParaRPr lang="cs-CZ" sz="1800" dirty="0" smtClean="0">
              <a:latin typeface="Arial Narrow" panose="020B0606020202030204" pitchFamily="34" charset="0"/>
            </a:endParaRPr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11"/>
          <a:stretch/>
        </p:blipFill>
        <p:spPr bwMode="auto">
          <a:xfrm>
            <a:off x="2188238" y="1737258"/>
            <a:ext cx="7231284" cy="2978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ovéPole 3"/>
          <p:cNvSpPr txBox="1">
            <a:spLocks noChangeArrowheads="1"/>
          </p:cNvSpPr>
          <p:nvPr/>
        </p:nvSpPr>
        <p:spPr bwMode="auto">
          <a:xfrm>
            <a:off x="2213425" y="1355886"/>
            <a:ext cx="3672275" cy="36933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Velikost molekul 0,05 µm </a:t>
            </a:r>
          </a:p>
        </p:txBody>
      </p:sp>
      <p:sp>
        <p:nvSpPr>
          <p:cNvPr id="13" name="TextovéPole 11"/>
          <p:cNvSpPr txBox="1">
            <a:spLocks noChangeArrowheads="1"/>
          </p:cNvSpPr>
          <p:nvPr/>
        </p:nvSpPr>
        <p:spPr bwMode="auto">
          <a:xfrm>
            <a:off x="5948034" y="1355886"/>
            <a:ext cx="3672275" cy="36933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Velikost molekul 0,15 µm </a:t>
            </a: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8271" y="1219342"/>
            <a:ext cx="2230437" cy="484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161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887626" y="432399"/>
            <a:ext cx="9389137" cy="5638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Penetrace </a:t>
            </a:r>
            <a:r>
              <a:rPr lang="cs-CZ" dirty="0"/>
              <a:t>podkladu – podceňovaná jistota</a:t>
            </a:r>
          </a:p>
          <a:p>
            <a:endParaRPr lang="en-US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0" y="2314995"/>
            <a:ext cx="3695700" cy="179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AutoShape 27"/>
          <p:cNvSpPr>
            <a:spLocks noChangeArrowheads="1"/>
          </p:cNvSpPr>
          <p:nvPr/>
        </p:nvSpPr>
        <p:spPr bwMode="auto">
          <a:xfrm rot="5400000">
            <a:off x="5778252" y="4219993"/>
            <a:ext cx="1133475" cy="376237"/>
          </a:xfrm>
          <a:prstGeom prst="triangle">
            <a:avLst>
              <a:gd name="adj" fmla="val 48347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sz="1800">
              <a:latin typeface="Arial Narrow" panose="020B0606020202030204" pitchFamily="34" charset="0"/>
            </a:endParaRPr>
          </a:p>
        </p:txBody>
      </p:sp>
      <p:grpSp>
        <p:nvGrpSpPr>
          <p:cNvPr id="16" name="Group 38"/>
          <p:cNvGrpSpPr>
            <a:grpSpLocks/>
          </p:cNvGrpSpPr>
          <p:nvPr/>
        </p:nvGrpSpPr>
        <p:grpSpPr bwMode="auto">
          <a:xfrm>
            <a:off x="1376114" y="3382811"/>
            <a:ext cx="4776787" cy="879475"/>
            <a:chOff x="2215" y="1171"/>
            <a:chExt cx="2883" cy="554"/>
          </a:xfrm>
        </p:grpSpPr>
        <p:sp>
          <p:nvSpPr>
            <p:cNvPr id="17" name="Rectangle 39"/>
            <p:cNvSpPr>
              <a:spLocks noChangeArrowheads="1"/>
            </p:cNvSpPr>
            <p:nvPr/>
          </p:nvSpPr>
          <p:spPr bwMode="auto">
            <a:xfrm>
              <a:off x="2215" y="1171"/>
              <a:ext cx="2883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BE5E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9FB8E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Aft>
                  <a:spcPct val="60000"/>
                </a:spcAft>
              </a:pPr>
              <a:endParaRPr lang="cs-CZ" sz="1800">
                <a:latin typeface="Arial Narrow" panose="020B0606020202030204" pitchFamily="34" charset="0"/>
              </a:endParaRPr>
            </a:p>
          </p:txBody>
        </p:sp>
        <p:sp>
          <p:nvSpPr>
            <p:cNvPr id="18" name="Text Box 41"/>
            <p:cNvSpPr txBox="1">
              <a:spLocks noChangeArrowheads="1"/>
            </p:cNvSpPr>
            <p:nvPr/>
          </p:nvSpPr>
          <p:spPr bwMode="auto">
            <a:xfrm>
              <a:off x="2349" y="1492"/>
              <a:ext cx="2720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endParaRPr lang="de-DE" sz="1800" b="1" i="1"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endParaRPr>
            </a:p>
          </p:txBody>
        </p:sp>
      </p:grpSp>
      <p:sp>
        <p:nvSpPr>
          <p:cNvPr id="19" name="Rectangle 44"/>
          <p:cNvSpPr>
            <a:spLocks noChangeArrowheads="1"/>
          </p:cNvSpPr>
          <p:nvPr/>
        </p:nvSpPr>
        <p:spPr bwMode="auto">
          <a:xfrm>
            <a:off x="1366589" y="4106711"/>
            <a:ext cx="4776787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BE5E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9FB8E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Aft>
                <a:spcPct val="60000"/>
              </a:spcAft>
            </a:pPr>
            <a:endParaRPr lang="cs-CZ" sz="1800">
              <a:latin typeface="Arial Narrow" panose="020B0606020202030204" pitchFamily="34" charset="0"/>
            </a:endParaRPr>
          </a:p>
        </p:txBody>
      </p:sp>
      <p:graphicFrame>
        <p:nvGraphicFramePr>
          <p:cNvPr id="20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0204851"/>
              </p:ext>
            </p:extLst>
          </p:nvPr>
        </p:nvGraphicFramePr>
        <p:xfrm>
          <a:off x="6404122" y="3644380"/>
          <a:ext cx="2350966" cy="17625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" name="Photo Editor-Foto" r:id="rId4" imgW="19790476" imgH="14838095" progId="MSPhotoEd.3">
                  <p:embed/>
                </p:oleObj>
              </mc:Choice>
              <mc:Fallback>
                <p:oleObj name="Photo Editor-Foto" r:id="rId4" imgW="19790476" imgH="14838095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4122" y="3644380"/>
                        <a:ext cx="2350966" cy="176251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" name="Picture 2" descr="C:\Users\KroupaR\AppData\Local\Microsoft\Windows\Temporary Internet Files\Content.Outlook\PW65WI45\hloubkova_penetrace_kanystr_5kg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8" t="9637" r="11779" b="7084"/>
          <a:stretch/>
        </p:blipFill>
        <p:spPr bwMode="auto">
          <a:xfrm>
            <a:off x="6715223" y="1264189"/>
            <a:ext cx="1656184" cy="212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0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957" y="1369017"/>
            <a:ext cx="4595020" cy="3899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Obdélník 23"/>
          <p:cNvSpPr/>
          <p:nvPr/>
        </p:nvSpPr>
        <p:spPr>
          <a:xfrm>
            <a:off x="2498424" y="4684302"/>
            <a:ext cx="1500370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cs-CZ" sz="1600" dirty="0" smtClean="0">
                <a:solidFill>
                  <a:schemeClr val="accent5">
                    <a:lumMod val="50000"/>
                  </a:schemeClr>
                </a:solidFill>
              </a:rPr>
              <a:t>PUTZGRUND</a:t>
            </a:r>
            <a:endParaRPr lang="cs-CZ" sz="16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5" name="AutoShape 27"/>
          <p:cNvSpPr>
            <a:spLocks noChangeArrowheads="1"/>
          </p:cNvSpPr>
          <p:nvPr/>
        </p:nvSpPr>
        <p:spPr bwMode="auto">
          <a:xfrm rot="5400000">
            <a:off x="5778252" y="2284286"/>
            <a:ext cx="1133475" cy="376237"/>
          </a:xfrm>
          <a:prstGeom prst="triangle">
            <a:avLst>
              <a:gd name="adj" fmla="val 48347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sz="180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519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887626" y="432399"/>
            <a:ext cx="9389137" cy="5638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Penetrace </a:t>
            </a:r>
            <a:r>
              <a:rPr lang="cs-CZ" dirty="0"/>
              <a:t>podkladu – podceňovaná jistota</a:t>
            </a:r>
          </a:p>
          <a:p>
            <a:endParaRPr lang="en-US" dirty="0"/>
          </a:p>
        </p:txBody>
      </p:sp>
      <p:pic>
        <p:nvPicPr>
          <p:cNvPr id="26" name="Picture 2" descr="C:\Users\KroupaR\AppData\Local\Microsoft\Windows\Temporary Internet Files\Content.Outlook\PW65WI45\hloubkova_penetrace_kanystr_5kg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8" t="9637" r="11779" b="7084"/>
          <a:stretch/>
        </p:blipFill>
        <p:spPr bwMode="auto">
          <a:xfrm>
            <a:off x="887626" y="1390262"/>
            <a:ext cx="2668492" cy="3426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594" y="1827689"/>
            <a:ext cx="5544616" cy="255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6763" y="2381867"/>
            <a:ext cx="1688703" cy="1688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3243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887626" y="432399"/>
            <a:ext cx="9389137" cy="5638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Penetrace </a:t>
            </a:r>
            <a:r>
              <a:rPr lang="cs-CZ" dirty="0"/>
              <a:t>podkladu – podceňovaná jistota</a:t>
            </a:r>
          </a:p>
          <a:p>
            <a:endParaRPr lang="en-US" dirty="0"/>
          </a:p>
        </p:txBody>
      </p:sp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6763" y="2381374"/>
            <a:ext cx="1667351" cy="1667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" descr="C:\Users\KroupaR\Pictures\DV_8_5093503_02_4c_DE_201409151315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626" y="2066703"/>
            <a:ext cx="2970330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021" y="1778671"/>
            <a:ext cx="5180581" cy="2912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3243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I_presentation_16x9 (1)">
  <a:themeElements>
    <a:clrScheme name="Knauf">
      <a:dk1>
        <a:sysClr val="windowText" lastClr="000000"/>
      </a:dk1>
      <a:lt1>
        <a:sysClr val="window" lastClr="FFFFFF"/>
      </a:lt1>
      <a:dk2>
        <a:srgbClr val="009FE3"/>
      </a:dk2>
      <a:lt2>
        <a:srgbClr val="E6E6E6"/>
      </a:lt2>
      <a:accent1>
        <a:srgbClr val="009FE3"/>
      </a:accent1>
      <a:accent2>
        <a:srgbClr val="F8A800"/>
      </a:accent2>
      <a:accent3>
        <a:srgbClr val="00BD71"/>
      </a:accent3>
      <a:accent4>
        <a:srgbClr val="1D4E60"/>
      </a:accent4>
      <a:accent5>
        <a:srgbClr val="A5ACAF"/>
      </a:accent5>
      <a:accent6>
        <a:srgbClr val="70C8E6"/>
      </a:accent6>
      <a:hlink>
        <a:srgbClr val="009FE3"/>
      </a:hlink>
      <a:folHlink>
        <a:srgbClr val="1D4E60"/>
      </a:folHlink>
    </a:clrScheme>
    <a:fontScheme name="Knauf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KI_presentation_16x9.potx" id="{7535BC4A-2209-466D-89D9-C4EBD91A9D1B}" vid="{8D3221EE-862E-48D0-A0E1-3D48F6A1190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Knauf.CountryMulti.TaxHTField xmlns="urn:Knauf:SharePoint">
      <Terms xmlns="http://schemas.microsoft.com/office/infopath/2007/PartnerControls">
        <TermInfo xmlns="http://schemas.microsoft.com/office/infopath/2007/PartnerControls">
          <TermName xmlns="http://schemas.microsoft.com/office/infopath/2007/PartnerControls">Belgium</TermName>
          <TermId xmlns="http://schemas.microsoft.com/office/infopath/2007/PartnerControls">6919da25-35ea-4faa-b859-06e6da83da71</TermId>
        </TermInfo>
      </Terms>
    </Knauf.CountryMulti.TaxHTField>
    <TaxCatchAll xmlns="ab6faf17-31e9-482f-94ef-c2f72b472102">
      <Value>4</Value>
      <Value>3</Value>
      <Value>2</Value>
      <Value>1</Value>
    </TaxCatchAll>
    <Knauf.CompanyMulti.TaxHTField xmlns="urn:Knauf:SharePoint">
      <Terms xmlns="http://schemas.microsoft.com/office/infopath/2007/PartnerControls">
        <TermInfo xmlns="http://schemas.microsoft.com/office/infopath/2007/PartnerControls">
          <TermName xmlns="http://schemas.microsoft.com/office/infopath/2007/PartnerControls">Knauf Insulation SPRL</TermName>
          <TermId xmlns="http://schemas.microsoft.com/office/infopath/2007/PartnerControls">154b1a33-2f26-4fa0-9a97-7691e79b8df7</TermId>
        </TermInfo>
      </Terms>
    </Knauf.CompanyMulti.TaxHTField>
    <Knauf.RegionMulti.TaxHTField xmlns="urn:Knauf:SharePoint">
      <Terms xmlns="http://schemas.microsoft.com/office/infopath/2007/PartnerControls">
        <TermInfo xmlns="http://schemas.microsoft.com/office/infopath/2007/PartnerControls">
          <TermName xmlns="http://schemas.microsoft.com/office/infopath/2007/PartnerControls">Western Europe</TermName>
          <TermId xmlns="http://schemas.microsoft.com/office/infopath/2007/PartnerControls">c8eafac5-c72f-4794-8fce-90c769cffe20</TermId>
        </TermInfo>
      </Terms>
    </Knauf.RegionMulti.TaxHTField>
    <TaxKeywordTaxHTField xmlns="ab6faf17-31e9-482f-94ef-c2f72b472102">
      <Terms xmlns="http://schemas.microsoft.com/office/infopath/2007/PartnerControls"/>
    </TaxKeywordTaxHTField>
    <Knauf.LocationMulti.TaxHTField xmlns="urn:Knauf:SharePoint">
      <Terms xmlns="http://schemas.microsoft.com/office/infopath/2007/PartnerControls">
        <TermInfo xmlns="http://schemas.microsoft.com/office/infopath/2007/PartnerControls">
          <TermName xmlns="http://schemas.microsoft.com/office/infopath/2007/PartnerControls">Visé</TermName>
          <TermId xmlns="http://schemas.microsoft.com/office/infopath/2007/PartnerControls">c292cfdf-ef6f-4bfe-9bd5-80ee1f6c07e3</TermId>
        </TermInfo>
      </Terms>
    </Knauf.LocationMulti.TaxHTField>
    <Knauf.DepartmentMulti.TaxHTField xmlns="urn:Knauf:SharePoint">
      <Terms xmlns="http://schemas.microsoft.com/office/infopath/2007/PartnerControls"/>
    </Knauf.DepartmentMulti.TaxHTField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3518B915D3D9459F0F33C88D454F2F" ma:contentTypeVersion="13" ma:contentTypeDescription="Create a new document." ma:contentTypeScope="" ma:versionID="d1e4fc9378bd465c360362faec0c9d80">
  <xsd:schema xmlns:xsd="http://www.w3.org/2001/XMLSchema" xmlns:xs="http://www.w3.org/2001/XMLSchema" xmlns:p="http://schemas.microsoft.com/office/2006/metadata/properties" xmlns:ns2="ab6faf17-31e9-482f-94ef-c2f72b472102" xmlns:ns3="urn:Knauf:SharePoint" targetNamespace="http://schemas.microsoft.com/office/2006/metadata/properties" ma:root="true" ma:fieldsID="0bd93c5afb9b51e49ac7f85a396bf74c" ns2:_="" ns3:_="">
    <xsd:import namespace="ab6faf17-31e9-482f-94ef-c2f72b472102"/>
    <xsd:import namespace="urn:Knauf:SharePoint"/>
    <xsd:element name="properties">
      <xsd:complexType>
        <xsd:sequence>
          <xsd:element name="documentManagement">
            <xsd:complexType>
              <xsd:all>
                <xsd:element ref="ns2:TaxKeywordTaxHTField" minOccurs="0"/>
                <xsd:element ref="ns2:TaxCatchAll" minOccurs="0"/>
                <xsd:element ref="ns3:Knauf.CompanyMulti.TaxHTField" minOccurs="0"/>
                <xsd:element ref="ns3:Knauf.CountryMulti.TaxHTField" minOccurs="0"/>
                <xsd:element ref="ns3:Knauf.DepartmentMulti.TaxHTField" minOccurs="0"/>
                <xsd:element ref="ns3:Knauf.LocationMulti.TaxHTField" minOccurs="0"/>
                <xsd:element ref="ns3:Knauf.RegionMulti.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6faf17-31e9-482f-94ef-c2f72b472102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9" nillable="true" ma:taxonomy="true" ma:internalName="TaxKeywordTaxHTField" ma:taxonomyFieldName="TaxKeyword" ma:displayName="Enterprise Keywords" ma:fieldId="{23f27201-bee3-471e-b2e7-b64fd8b7ca38}" ma:taxonomyMulti="true" ma:sspId="f2ca994e-af34-4201-b48a-8ed6c6265478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hidden="true" ma:list="{17e5192a-7010-4011-97c7-598d2b21587d}" ma:internalName="TaxCatchAll" ma:showField="CatchAllData" ma:web="ab6faf17-31e9-482f-94ef-c2f72b47210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urn:Knauf:SharePoint" elementFormDefault="qualified">
    <xsd:import namespace="http://schemas.microsoft.com/office/2006/documentManagement/types"/>
    <xsd:import namespace="http://schemas.microsoft.com/office/infopath/2007/PartnerControls"/>
    <xsd:element name="Knauf.CompanyMulti.TaxHTField" ma:index="12" nillable="true" ma:taxonomy="true" ma:internalName="knCompanyMultiTaxHTField" ma:taxonomyFieldName="knCompanyMulti" ma:displayName="Company" ma:fieldId="{51549ae3-83f2-4407-9b38-0056973c0dd0}" ma:taxonomyMulti="true" ma:sspId="f2ca994e-af34-4201-b48a-8ed6c6265478" ma:termSetId="7cc8d493-7f4e-4371-aeaa-45177294cd7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Knauf.CountryMulti.TaxHTField" ma:index="14" nillable="true" ma:taxonomy="true" ma:internalName="knCountryMultiTaxHTField" ma:taxonomyFieldName="knCountryMulti" ma:displayName="Country" ma:fieldId="{97296cf0-f310-45c1-bbd7-7b93f99a9146}" ma:taxonomyMulti="true" ma:sspId="f2ca994e-af34-4201-b48a-8ed6c6265478" ma:termSetId="ca559cce-198a-40c2-96e1-840d5f1c9ada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Knauf.DepartmentMulti.TaxHTField" ma:index="16" nillable="true" ma:taxonomy="true" ma:internalName="knDepartmentMultiTaxHTField" ma:taxonomyFieldName="knDepartmentMulti" ma:displayName="Department" ma:fieldId="{03b6a289-0f23-476d-b92f-fe2ad907be73}" ma:taxonomyMulti="true" ma:sspId="f2ca994e-af34-4201-b48a-8ed6c6265478" ma:termSetId="21f8ccb5-3c74-4827-8616-35309b17aa3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Knauf.LocationMulti.TaxHTField" ma:index="18" nillable="true" ma:taxonomy="true" ma:internalName="knLocationMultiTaxHTField" ma:taxonomyFieldName="knLocationMulti" ma:displayName="Location" ma:fieldId="{ae9346f5-ef99-4e26-af31-06e8db55e8e6}" ma:taxonomyMulti="true" ma:sspId="f2ca994e-af34-4201-b48a-8ed6c6265478" ma:termSetId="725dbfc8-dd29-4c2d-b817-6854c5178cfa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Knauf.RegionMulti.TaxHTField" ma:index="20" nillable="true" ma:taxonomy="true" ma:internalName="knRegionMultiTaxHTField" ma:taxonomyFieldName="knRegionMulti" ma:displayName="Region" ma:fieldId="{b671f407-eca4-4ecc-b463-966934f7a0d5}" ma:taxonomyMulti="true" ma:sspId="f2ca994e-af34-4201-b48a-8ed6c6265478" ma:termSetId="2346fd2d-d692-4cd0-8191-a5c51d2376cb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044796D-6758-459C-B818-1F0E21C0B8E2}">
  <ds:schemaRefs>
    <ds:schemaRef ds:uri="http://purl.org/dc/terms/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purl.org/dc/dcmitype/"/>
    <ds:schemaRef ds:uri="urn:Knauf:SharePoint"/>
    <ds:schemaRef ds:uri="http://schemas.openxmlformats.org/package/2006/metadata/core-properties"/>
    <ds:schemaRef ds:uri="http://schemas.microsoft.com/office/infopath/2007/PartnerControls"/>
    <ds:schemaRef ds:uri="ab6faf17-31e9-482f-94ef-c2f72b472102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33E55E16-7A55-4ADA-903E-F7E1F7D32C4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b6faf17-31e9-482f-94ef-c2f72b472102"/>
    <ds:schemaRef ds:uri="urn:Knauf:SharePoint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5E4A130-2BED-40E3-8CBD-9FF96D849EB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KI_presentation_16x9 (1)</Template>
  <TotalTime>20451</TotalTime>
  <Words>594</Words>
  <Application>Microsoft Office PowerPoint</Application>
  <PresentationFormat>Vlastní</PresentationFormat>
  <Paragraphs>152</Paragraphs>
  <Slides>39</Slides>
  <Notes>0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39</vt:i4>
      </vt:variant>
    </vt:vector>
  </HeadingPairs>
  <TitlesOfParts>
    <vt:vector size="41" baseType="lpstr">
      <vt:lpstr>KI_presentation_16x9 (1)</vt:lpstr>
      <vt:lpstr>Photo Editor-Foto</vt:lpstr>
      <vt:lpstr>Cesta k vodotěsnosti snadno a bezchybně</vt:lpstr>
      <vt:lpstr>Cesta k vodotěsnosti – snadno a bezchybně</vt:lpstr>
      <vt:lpstr>Model adheze sádrové omítky ve vztahu k vlhkosti podkladu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Děkuji za pozornost!</vt:lpstr>
    </vt:vector>
  </TitlesOfParts>
  <Company>Knauf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‘Title slide’ title – Arial 36pt bold, line spacing: multiple 0.9</dc:title>
  <dc:creator>JanosovaR</dc:creator>
  <cp:lastModifiedBy>VanaV</cp:lastModifiedBy>
  <cp:revision>188</cp:revision>
  <dcterms:created xsi:type="dcterms:W3CDTF">2017-07-13T12:03:17Z</dcterms:created>
  <dcterms:modified xsi:type="dcterms:W3CDTF">2019-02-12T11:10:02Z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0x010100D13518B915D3D9459F0F33C88D454F2F</vt:lpwstr>
  </property>
  <property fmtid="{D5CDD505-2E9C-101B-9397-08002B2CF9AE}" pid="3" name="TaxKeyword">
    <vt:lpwstr/>
  </property>
  <property fmtid="{D5CDD505-2E9C-101B-9397-08002B2CF9AE}" pid="4" name="knCountryMulti">
    <vt:lpwstr>2;#Belgium|6919da25-35ea-4faa-b859-06e6da83da71</vt:lpwstr>
  </property>
  <property fmtid="{D5CDD505-2E9C-101B-9397-08002B2CF9AE}" pid="5" name="knLocationMulti">
    <vt:lpwstr>3;#Visé|c292cfdf-ef6f-4bfe-9bd5-80ee1f6c07e3</vt:lpwstr>
  </property>
  <property fmtid="{D5CDD505-2E9C-101B-9397-08002B2CF9AE}" pid="6" name="knCompanyMulti">
    <vt:lpwstr>1;#Knauf Insulation SPRL|154b1a33-2f26-4fa0-9a97-7691e79b8df7</vt:lpwstr>
  </property>
  <property fmtid="{D5CDD505-2E9C-101B-9397-08002B2CF9AE}" pid="7" name="knDepartmentMulti">
    <vt:lpwstr/>
  </property>
  <property fmtid="{D5CDD505-2E9C-101B-9397-08002B2CF9AE}" pid="8" name="knRegionMulti">
    <vt:lpwstr>4;#Western Europe|c8eafac5-c72f-4794-8fce-90c769cffe20</vt:lpwstr>
  </property>
</Properties>
</file>