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9" r:id="rId5"/>
    <p:sldId id="398" r:id="rId6"/>
    <p:sldId id="418" r:id="rId7"/>
    <p:sldId id="419" r:id="rId8"/>
    <p:sldId id="400" r:id="rId9"/>
    <p:sldId id="399" r:id="rId10"/>
    <p:sldId id="401" r:id="rId11"/>
    <p:sldId id="402" r:id="rId12"/>
    <p:sldId id="403" r:id="rId13"/>
    <p:sldId id="404" r:id="rId14"/>
    <p:sldId id="405" r:id="rId15"/>
    <p:sldId id="41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6" r:id="rId24"/>
    <p:sldId id="417" r:id="rId25"/>
    <p:sldId id="413" r:id="rId26"/>
    <p:sldId id="3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5" userDrawn="1">
          <p15:clr>
            <a:srgbClr val="A4A3A4"/>
          </p15:clr>
        </p15:guide>
        <p15:guide id="5" pos="619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pos="2457" userDrawn="1">
          <p15:clr>
            <a:srgbClr val="A4A3A4"/>
          </p15:clr>
        </p15:guide>
        <p15:guide id="9" pos="3848">
          <p15:clr>
            <a:srgbClr val="A4A3A4"/>
          </p15:clr>
        </p15:guide>
        <p15:guide id="10" pos="6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CE"/>
    <a:srgbClr val="009FE3"/>
    <a:srgbClr val="4EB27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1" autoAdjust="0"/>
    <p:restoredTop sz="98664" autoAdjust="0"/>
  </p:normalViewPr>
  <p:slideViewPr>
    <p:cSldViewPr snapToGrid="0" showGuides="1">
      <p:cViewPr varScale="1">
        <p:scale>
          <a:sx n="111" d="100"/>
          <a:sy n="111" d="100"/>
        </p:scale>
        <p:origin x="-198" y="-78"/>
      </p:cViewPr>
      <p:guideLst>
        <p:guide orient="horz" pos="2160"/>
        <p:guide orient="horz" pos="3974"/>
        <p:guide orient="horz" pos="5"/>
        <p:guide orient="horz" pos="981"/>
        <p:guide pos="3840"/>
        <p:guide pos="619"/>
        <p:guide pos="7401"/>
        <p:guide pos="2457"/>
        <p:guide pos="3848"/>
        <p:guide pos="6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6" d="100"/>
          <a:sy n="116" d="100"/>
        </p:scale>
        <p:origin x="19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F6877-A03C-44B1-9C0A-5366537E5BF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F2837-6991-4821-9D81-028D33031A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2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4E719-D309-4ED0-A2E0-5F7E8535BA1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44051-38D0-4B95-A530-5445B3B3C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057400" y="2765425"/>
            <a:ext cx="10134600" cy="3984625"/>
          </a:xfrm>
          <a:solidFill>
            <a:schemeClr val="bg2"/>
          </a:solidFill>
        </p:spPr>
        <p:txBody>
          <a:bodyPr bIns="396000" anchor="b" anchorCtr="0"/>
          <a:lstStyle>
            <a:lvl1pPr marL="0" indent="0">
              <a:buFontTx/>
              <a:buNone/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and INSERT your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6851" y="2915950"/>
            <a:ext cx="1728000" cy="1728000"/>
          </a:xfrm>
          <a:solidFill>
            <a:schemeClr val="tx2"/>
          </a:solidFill>
          <a:ln>
            <a:noFill/>
          </a:ln>
        </p:spPr>
        <p:txBody>
          <a:bodyPr bIns="108000" anchor="b" anchorCtr="0"/>
          <a:lstStyle>
            <a:lvl1pPr marL="0" indent="0" algn="ctr">
              <a:lnSpc>
                <a:spcPct val="95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and/or xx/xx/2017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742" y="2915950"/>
            <a:ext cx="7920000" cy="1728000"/>
          </a:xfrm>
          <a:solidFill>
            <a:srgbClr val="009FE3">
              <a:alpha val="64706"/>
            </a:srgbClr>
          </a:solidFill>
          <a:ln>
            <a:noFill/>
          </a:ln>
        </p:spPr>
        <p:txBody>
          <a:bodyPr tIns="126000" rIns="360000" anchor="t" anchorCtr="0">
            <a:no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57742" y="4211950"/>
            <a:ext cx="7920000" cy="432000"/>
          </a:xfrm>
        </p:spPr>
        <p:txBody>
          <a:bodyPr bIns="108000"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hall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CLICK ICON AND INSERT YOUR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accent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5" name="Rectangle 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7A800"/>
                </a:clrFrom>
                <a:clrTo>
                  <a:srgbClr val="F7A8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7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CLICK ICON AND INSERT YOUR 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4" name="Rectangle 13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4AB370"/>
                </a:clrFrom>
                <a:clrTo>
                  <a:srgbClr val="4AB37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accent3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5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omb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CLICK ICON AND INSERT YOUR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accent4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1E5162"/>
                </a:clrFrom>
                <a:clrTo>
                  <a:srgbClr val="1E516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5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6594" y="2915950"/>
            <a:ext cx="1728000" cy="1728000"/>
          </a:xfrm>
          <a:solidFill>
            <a:schemeClr val="tx2"/>
          </a:solidFill>
        </p:spPr>
        <p:txBody>
          <a:bodyPr lIns="252000" bIns="180000" anchor="b" anchorCtr="0"/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tx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1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3808"/>
            <a:ext cx="4464000" cy="39727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792" y="2213808"/>
            <a:ext cx="4464000" cy="39727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9" y="1473591"/>
            <a:ext cx="846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0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5384"/>
            <a:ext cx="4464000" cy="47212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792" y="1465384"/>
            <a:ext cx="4464000" cy="47212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2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86161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3" r="25606"/>
          <a:stretch/>
        </p:blipFill>
        <p:spPr>
          <a:xfrm flipH="1">
            <a:off x="2064849" y="2765416"/>
            <a:ext cx="10131109" cy="398458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6851" y="2915950"/>
            <a:ext cx="1728000" cy="1728000"/>
          </a:xfrm>
          <a:solidFill>
            <a:schemeClr val="tx2"/>
          </a:solidFill>
          <a:ln>
            <a:noFill/>
          </a:ln>
        </p:spPr>
        <p:txBody>
          <a:bodyPr bIns="108000" anchor="b" anchorCtr="0"/>
          <a:lstStyle>
            <a:lvl1pPr marL="0" indent="0" algn="ctr">
              <a:lnSpc>
                <a:spcPct val="95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and/or xx/xx/2017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742" y="2915950"/>
            <a:ext cx="7920000" cy="1728000"/>
          </a:xfrm>
          <a:solidFill>
            <a:schemeClr val="tx2">
              <a:alpha val="65098"/>
            </a:schemeClr>
          </a:solidFill>
          <a:ln>
            <a:noFill/>
          </a:ln>
        </p:spPr>
        <p:txBody>
          <a:bodyPr tIns="126000" rIns="360000" anchor="t" anchorCtr="0">
            <a:no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57742" y="4211950"/>
            <a:ext cx="7920000" cy="432000"/>
          </a:xfrm>
        </p:spPr>
        <p:txBody>
          <a:bodyPr bIns="108000"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75000"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7" y="1473591"/>
            <a:ext cx="846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7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28" y="1473592"/>
            <a:ext cx="9109164" cy="477074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6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29" y="2213808"/>
            <a:ext cx="5359168" cy="4030529"/>
          </a:xfrm>
        </p:spPr>
        <p:txBody>
          <a:bodyPr/>
          <a:lstStyle>
            <a:lvl1pPr marL="252000" indent="-252000">
              <a:lnSpc>
                <a:spcPct val="95000"/>
              </a:lnSpc>
              <a:buFontTx/>
              <a:buBlip>
                <a:blip r:embed="rId2"/>
              </a:buBlip>
              <a:defRPr sz="1800" cap="none" baseline="0"/>
            </a:lvl1pPr>
            <a:lvl2pPr marL="432000" indent="-180000">
              <a:buFontTx/>
              <a:buBlip>
                <a:blip r:embed="rId3"/>
              </a:buBlip>
              <a:defRPr/>
            </a:lvl2pPr>
            <a:lvl3pPr marL="684000" indent="-180000"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9" y="1473591"/>
            <a:ext cx="846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96283" y="1954166"/>
            <a:ext cx="4466438" cy="5124994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9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28" y="2213808"/>
            <a:ext cx="5400000" cy="4030529"/>
          </a:xfrm>
        </p:spPr>
        <p:txBody>
          <a:bodyPr/>
          <a:lstStyle>
            <a:lvl1pPr marL="0" indent="0">
              <a:buFontTx/>
              <a:buNone/>
              <a:defRPr sz="1800" b="1" i="0" cap="none" baseline="0"/>
            </a:lvl1pPr>
            <a:lvl2pPr marL="215900" indent="-215900">
              <a:spcBef>
                <a:spcPts val="900"/>
              </a:spcBef>
              <a:buFont typeface="Arial" panose="020B0604020202020204" pitchFamily="34" charset="0"/>
              <a:buChar char="•"/>
              <a:defRPr sz="1600" cap="none" baseline="0"/>
            </a:lvl2pPr>
            <a:lvl3pPr marL="215900" indent="0">
              <a:buFontTx/>
              <a:buNone/>
              <a:defRPr sz="1400"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7" y="1473591"/>
            <a:ext cx="540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product name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03922" y="1473591"/>
            <a:ext cx="4950236" cy="238403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8" name="Table Placeholder 17"/>
          <p:cNvSpPr>
            <a:spLocks noGrp="1"/>
          </p:cNvSpPr>
          <p:nvPr>
            <p:ph type="tbl" sz="quarter" idx="17"/>
          </p:nvPr>
        </p:nvSpPr>
        <p:spPr>
          <a:xfrm>
            <a:off x="7210426" y="4076700"/>
            <a:ext cx="4533900" cy="21669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/>
              <a:t>Kliknutím na ikonu přidáte tabulku.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7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02098" y="-1340182"/>
            <a:ext cx="4978068" cy="1120173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re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CLICK ICON AND INSERT YOUR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tx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9FE3"/>
                </a:clrFrom>
                <a:clrTo>
                  <a:srgbClr val="009FE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re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1"/>
            <a:ext cx="10126662" cy="6750050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/>
              <a:t>CLICK ICON AND INSERT YOUR PICTURE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9FE3"/>
                </a:clrFrom>
                <a:clrTo>
                  <a:srgbClr val="009FE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tx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chapter title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036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628" y="2213808"/>
            <a:ext cx="9109164" cy="4030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5"/>
                </a:solidFill>
              </a:defRPr>
            </a:lvl1pPr>
          </a:lstStyle>
          <a:p>
            <a:fld id="{B3CCAD01-7E06-4BD1-8DEA-706A63FE8CA2}" type="datetime1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0274" y="6356350"/>
            <a:ext cx="5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5"/>
                </a:solidFill>
              </a:defRPr>
            </a:lvl1pPr>
          </a:lstStyle>
          <a:p>
            <a:fld id="{4B5A5C6B-795F-4D34-919B-37CCAFFF7B4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29532" y="356326"/>
            <a:ext cx="504000" cy="5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67" r:id="rId4"/>
    <p:sldLayoutId id="2147483660" r:id="rId5"/>
    <p:sldLayoutId id="2147483666" r:id="rId6"/>
    <p:sldLayoutId id="2147483661" r:id="rId7"/>
    <p:sldLayoutId id="2147483651" r:id="rId8"/>
    <p:sldLayoutId id="2147483664" r:id="rId9"/>
    <p:sldLayoutId id="2147483662" r:id="rId10"/>
    <p:sldLayoutId id="2147483663" r:id="rId11"/>
    <p:sldLayoutId id="2147483665" r:id="rId12"/>
    <p:sldLayoutId id="2147483670" r:id="rId13"/>
    <p:sldLayoutId id="2147483652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5000"/>
        </a:lnSpc>
        <a:spcBef>
          <a:spcPts val="1800"/>
        </a:spcBef>
        <a:buSzPct val="75000"/>
        <a:buFontTx/>
        <a:buBlip>
          <a:blip r:embed="rId21"/>
        </a:buBlip>
        <a:defRPr sz="1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defTabSz="914400" rtl="0" eaLnBrk="1" latinLnBrk="0" hangingPunct="1">
        <a:lnSpc>
          <a:spcPct val="100000"/>
        </a:lnSpc>
        <a:spcBef>
          <a:spcPts val="300"/>
        </a:spcBef>
        <a:buSzPct val="75000"/>
        <a:buFontTx/>
        <a:buBlip>
          <a:blip r:embed="rId2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0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11766" y="2861522"/>
            <a:ext cx="1728000" cy="1728000"/>
          </a:xfrm>
        </p:spPr>
        <p:txBody>
          <a:bodyPr/>
          <a:lstStyle/>
          <a:p>
            <a:r>
              <a:rPr lang="cs-CZ" dirty="0" smtClean="0"/>
              <a:t>Praha </a:t>
            </a:r>
            <a:r>
              <a:rPr lang="cs-CZ" dirty="0"/>
              <a:t>/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10885" y="2872407"/>
            <a:ext cx="7920000" cy="1728000"/>
          </a:xfrm>
        </p:spPr>
        <p:txBody>
          <a:bodyPr/>
          <a:lstStyle/>
          <a:p>
            <a:r>
              <a:rPr lang="cs-CZ" sz="3400" dirty="0"/>
              <a:t>Jak na akustiku v interiérech</a:t>
            </a:r>
            <a:endParaRPr lang="en-US" sz="3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54428" y="4320339"/>
            <a:ext cx="7920000" cy="740690"/>
          </a:xfrm>
        </p:spPr>
        <p:txBody>
          <a:bodyPr/>
          <a:lstStyle/>
          <a:p>
            <a:endParaRPr lang="cs-CZ" dirty="0"/>
          </a:p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Mala.Martina@knauf.cz</a:t>
            </a:r>
          </a:p>
          <a:p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9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55729" y="421767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Nezapomeňte na detaily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9" y="1595437"/>
            <a:ext cx="3987368" cy="240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70" y="1595436"/>
            <a:ext cx="5010279" cy="240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55" y="3997840"/>
            <a:ext cx="3647666" cy="24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47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Kino Lucerna, Praha</a:t>
            </a:r>
          </a:p>
        </p:txBody>
      </p:sp>
      <p:pic>
        <p:nvPicPr>
          <p:cNvPr id="9" name="Picture 4" descr="G:\Technika\Praha\INTERNI\FOTOGALERIE\20140220 Silentboard Lucerna hotové\P10709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26" y="1512924"/>
            <a:ext cx="3293546" cy="439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Technika\Praha\INTERNI\FOTOGALERIE\20130913 Silentboard Lucerna\P10702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52" y="1512923"/>
            <a:ext cx="3280372" cy="437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G:\Technika\Praha\INTERNI\FOTOGALERIE\20130913 Silentboard Lucerna\P1070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93" y="1503185"/>
            <a:ext cx="3287675" cy="43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7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Multikino Nová Karolina, Ostrava</a:t>
            </a:r>
          </a:p>
        </p:txBody>
      </p:sp>
      <p:pic>
        <p:nvPicPr>
          <p:cNvPr id="9222" name="Picture 6" descr="G:\Technika\Praha\INTERNI\FOTOGALERIE\Diamant Multikino Ostrava Nová Karolina\foto diamant 22.10.11\foto 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03" y="1573617"/>
            <a:ext cx="4862623" cy="36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Technika\Praha\INTERNI\FOTOGALERIE\Diamant Multikino Ostrava Nová Karolina\foto diamant 12.10.11\foto 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65" y="1573616"/>
            <a:ext cx="4862623" cy="36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3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Prostorová akustika</a:t>
            </a:r>
          </a:p>
        </p:txBody>
      </p:sp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866363" y="1809770"/>
            <a:ext cx="9109164" cy="4030529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Kde řešíme prostorovou akustiku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Volba parametrů  desky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Výkonost děrovaných desek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Reference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Nový design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" name="Picture 2" descr="G:\Technika\Praha\INTERNI\FOTOGALERIE\Děrované desky Hotel Hluboká\P1020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61" y="1425575"/>
            <a:ext cx="30781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0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Prostorová akustika</a:t>
            </a:r>
          </a:p>
        </p:txBody>
      </p:sp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866363" y="1809770"/>
            <a:ext cx="9109164" cy="40305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Kde řešíme prostorovou akustiku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Obchodní centra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Školy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Auly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Koncertní sály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Restaurace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Kanceláře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" name="Picture 2" descr="G:\Technika\Praha\INTERNI\FOTOGALERIE\Děrované desky Hotel Hluboká\P1020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61" y="1425575"/>
            <a:ext cx="30781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971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Prostorová akustika</a:t>
            </a:r>
          </a:p>
        </p:txBody>
      </p:sp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866363" y="1809770"/>
            <a:ext cx="9109164" cy="40305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Volba parametrů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69" y="2456121"/>
            <a:ext cx="9117371" cy="380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002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Prostorová akustika</a:t>
            </a:r>
          </a:p>
        </p:txBody>
      </p:sp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866363" y="1490794"/>
            <a:ext cx="9109164" cy="40305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Výkonnost děrovaných desek Knauf </a:t>
            </a:r>
            <a:r>
              <a:rPr lang="cs-CZ" altLang="cs-CZ" dirty="0" err="1">
                <a:cs typeface="Arial" panose="020B0604020202020204" pitchFamily="34" charset="0"/>
              </a:rPr>
              <a:t>Cleaneo</a:t>
            </a: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36" y="2004237"/>
            <a:ext cx="8088312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834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Prostorová akustika</a:t>
            </a:r>
          </a:p>
        </p:txBody>
      </p:sp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866363" y="1490794"/>
            <a:ext cx="9109164" cy="40305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Výkonnost děrovaných desek Knauf </a:t>
            </a:r>
            <a:r>
              <a:rPr lang="cs-CZ" altLang="cs-CZ" dirty="0" err="1">
                <a:cs typeface="Arial" panose="020B0604020202020204" pitchFamily="34" charset="0"/>
              </a:rPr>
              <a:t>Cleaneo</a:t>
            </a: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Zástupný symbol pro obrázek 4" descr="Knauf-Raumakustik-Rechner (cs)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45" y="725848"/>
            <a:ext cx="5852966" cy="565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88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ZŠ Dobřichovice</a:t>
            </a:r>
          </a:p>
        </p:txBody>
      </p:sp>
      <p:pic>
        <p:nvPicPr>
          <p:cNvPr id="9" name="Picture 2" descr="http://www.knauf.cz/image/683/512/1447-zs-dobrichovice-4.jpg?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69" y="1827404"/>
            <a:ext cx="4642282" cy="348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knauf.cz/image/683/512/1446-zs-dobrichovic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44" y="1584969"/>
            <a:ext cx="5289440" cy="39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202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Obchodní centrum FRÝDA, Frýdek-Místek</a:t>
            </a:r>
          </a:p>
        </p:txBody>
      </p:sp>
      <p:pic>
        <p:nvPicPr>
          <p:cNvPr id="10" name="Picture 2" descr="http://www.knauf.cz/image/683/512/1509-fryd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35" y="1466464"/>
            <a:ext cx="6554715" cy="49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34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/>
              <a:t>Jaké druhy akustiky řešíme v interiéru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46683" y="1149263"/>
            <a:ext cx="10385424" cy="5101411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/>
              <a:t>Ochrana proti hluku 	vzduchová neprůzvučnost  </a:t>
            </a:r>
          </a:p>
          <a:p>
            <a:pPr marL="2743200" lvl="6" indent="0">
              <a:buNone/>
            </a:pPr>
            <a:r>
              <a:rPr lang="cs-CZ" b="1" dirty="0"/>
              <a:t>kročejový hluk </a:t>
            </a:r>
          </a:p>
          <a:p>
            <a:pPr>
              <a:buFontTx/>
              <a:buChar char="-"/>
            </a:pPr>
            <a:r>
              <a:rPr lang="cs-CZ" dirty="0"/>
              <a:t>Prostorová akustika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08" y="2667888"/>
            <a:ext cx="9353006" cy="297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72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 descr="G:\Technika\Praha\INTERNI\FOTOGALERIE\Děrované desky nahr studio Knopp\P1130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86" y="1648047"/>
            <a:ext cx="3516719" cy="46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Nahrávací studio</a:t>
            </a:r>
          </a:p>
        </p:txBody>
      </p:sp>
      <p:sp>
        <p:nvSpPr>
          <p:cNvPr id="9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pic>
        <p:nvPicPr>
          <p:cNvPr id="10242" name="Picture 2" descr="G:\Technika\Praha\INTERNI\FOTOGALERIE\Děrované desky nahr studio Knopp\P11303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12" y="1648047"/>
            <a:ext cx="3516719" cy="46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37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Galerie Centrum Černý Most, Praha</a:t>
            </a:r>
          </a:p>
        </p:txBody>
      </p:sp>
      <p:pic>
        <p:nvPicPr>
          <p:cNvPr id="7170" name="Picture 2" descr="G:\Technika\Praha\INTERNI\FOTOGALERIE\Děrované desky Galerie Černý Most\P1050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20" y="1158949"/>
            <a:ext cx="3859619" cy="51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Technika\Praha\INTERNI\FOTOGALERIE\Děrované desky Galerie Černý Most\P1050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893" y="2489729"/>
            <a:ext cx="5087170" cy="381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63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0"/>
            <a:ext cx="8460000" cy="695451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Nové děrování</a:t>
            </a:r>
          </a:p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Centrála Knauf </a:t>
            </a:r>
            <a:r>
              <a:rPr lang="cs-CZ" altLang="cs-CZ" dirty="0" err="1">
                <a:cs typeface="Arial" panose="020B0604020202020204" pitchFamily="34" charset="0"/>
              </a:rPr>
              <a:t>Weissenbach</a:t>
            </a:r>
            <a:endParaRPr lang="cs-CZ" altLang="cs-CZ" dirty="0">
              <a:cs typeface="Arial" panose="020B0604020202020204" pitchFamily="34" charset="0"/>
            </a:endParaRPr>
          </a:p>
        </p:txBody>
      </p:sp>
      <p:pic>
        <p:nvPicPr>
          <p:cNvPr id="9" name="Zástupný symbol pro obrázek 4" descr="4476-d12-knauf-cleaneo-akusticke-podhledy.pdf - Adobe Acrobat Reader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419350"/>
            <a:ext cx="443388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Technika\Praha\INTERNI\FOTOGALERIE\Děrované desky_nový design_obdélníčky_stavba Centrála KNAUF Weissenbach_20180126\DSC01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68" y="811158"/>
            <a:ext cx="3703971" cy="554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093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4" y="398656"/>
            <a:ext cx="8947508" cy="459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3204" y="3020995"/>
            <a:ext cx="1728000" cy="1728000"/>
          </a:xfrm>
        </p:spPr>
        <p:txBody>
          <a:bodyPr/>
          <a:lstStyle/>
          <a:p>
            <a:r>
              <a:rPr lang="cs-CZ" dirty="0"/>
              <a:t>Praha /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44095" y="3020995"/>
            <a:ext cx="7920000" cy="1728000"/>
          </a:xfrm>
        </p:spPr>
        <p:txBody>
          <a:bodyPr/>
          <a:lstStyle/>
          <a:p>
            <a:r>
              <a:rPr lang="cs-CZ" sz="3400" dirty="0"/>
              <a:t>Děkuji za pozornost!</a:t>
            </a:r>
            <a:endParaRPr lang="en-US" sz="3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44095" y="4316995"/>
            <a:ext cx="7920000" cy="432000"/>
          </a:xfrm>
        </p:spPr>
        <p:txBody>
          <a:bodyPr/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Mala.Martina@knauf.cz</a:t>
            </a:r>
          </a:p>
        </p:txBody>
      </p:sp>
    </p:spTree>
    <p:extLst>
      <p:ext uri="{BB962C8B-B14F-4D97-AF65-F5344CB8AC3E}">
        <p14:creationId xmlns:p14="http://schemas.microsoft.com/office/powerpoint/2010/main" val="152303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Dokumenty\Příprava podkladů\2019\Akustika\Obrázky\W626\ID_841427_W626_Diam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90" y="3752551"/>
            <a:ext cx="4002907" cy="273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okumenty\Příprava podkladů\2019\Akustika\Obrázky\W115\ID_880783_W115_Diam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83" y="1162226"/>
            <a:ext cx="3784566" cy="259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okumenty\Příprava podkladů\2019\Akustika\Obrázky\W112\ID_880547_W112_Diam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20" y="1162226"/>
            <a:ext cx="4219231" cy="2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66362" y="1569451"/>
            <a:ext cx="9109164" cy="30019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Systémy ochrany proti hluku</a:t>
            </a:r>
          </a:p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• svislé	     	příčky</a:t>
            </a:r>
          </a:p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     		</a:t>
            </a:r>
          </a:p>
          <a:p>
            <a:pPr marL="0" indent="0">
              <a:buNone/>
              <a:defRPr/>
            </a:pP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                             předsazené stěny</a:t>
            </a:r>
          </a:p>
          <a:p>
            <a:pPr marL="0" indent="0">
              <a:buNone/>
              <a:defRPr/>
            </a:pP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66362" y="1101451"/>
            <a:ext cx="8460000" cy="468000"/>
          </a:xfrm>
        </p:spPr>
        <p:txBody>
          <a:bodyPr/>
          <a:lstStyle/>
          <a:p>
            <a:r>
              <a:rPr lang="cs-CZ" dirty="0"/>
              <a:t>Akustika mezi místnostmi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pic>
        <p:nvPicPr>
          <p:cNvPr id="2054" name="Picture 6" descr="W623_de_DIA01.ps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13" y="3752551"/>
            <a:ext cx="3785736" cy="25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4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66362" y="1599939"/>
            <a:ext cx="9109164" cy="30019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Systémy ochrany proti hluku</a:t>
            </a:r>
          </a:p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   • vodorovné	</a:t>
            </a:r>
            <a:r>
              <a:rPr lang="cs-CZ" altLang="cs-CZ" dirty="0" smtClean="0">
                <a:cs typeface="Arial" panose="020B0604020202020204" pitchFamily="34" charset="0"/>
              </a:rPr>
              <a:t>suché podlahy</a:t>
            </a: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    		</a:t>
            </a:r>
          </a:p>
          <a:p>
            <a:pPr marL="0" indent="0">
              <a:buNone/>
              <a:defRPr/>
            </a:pP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	    </a:t>
            </a:r>
            <a:r>
              <a:rPr lang="cs-CZ" altLang="cs-CZ" dirty="0" smtClean="0">
                <a:cs typeface="Arial" panose="020B0604020202020204" pitchFamily="34" charset="0"/>
              </a:rPr>
              <a:t>	podhledy</a:t>
            </a:r>
            <a:endParaRPr lang="cs-CZ" altLang="cs-CZ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66362" y="1101451"/>
            <a:ext cx="8460000" cy="468000"/>
          </a:xfrm>
        </p:spPr>
        <p:txBody>
          <a:bodyPr/>
          <a:lstStyle/>
          <a:p>
            <a:r>
              <a:rPr lang="cs-CZ" dirty="0"/>
              <a:t>Akustika mezi místnostmi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77" y="1040407"/>
            <a:ext cx="4809569" cy="255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77" y="3845262"/>
            <a:ext cx="4815466" cy="238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0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548799"/>
            <a:ext cx="8460000" cy="468000"/>
          </a:xfrm>
        </p:spPr>
        <p:txBody>
          <a:bodyPr/>
          <a:lstStyle/>
          <a:p>
            <a:r>
              <a:rPr lang="cs-CZ" dirty="0"/>
              <a:t>Změna desky – změna vlastností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55729" y="459032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4294967295"/>
          </p:nvPr>
        </p:nvSpPr>
        <p:spPr>
          <a:xfrm>
            <a:off x="681245" y="2178235"/>
            <a:ext cx="11291015" cy="53162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en-US" sz="2000" dirty="0"/>
              <a:t>Knauf </a:t>
            </a:r>
            <a:r>
              <a:rPr lang="cs-CZ" altLang="en-US" sz="2000" dirty="0" err="1"/>
              <a:t>White</a:t>
            </a:r>
            <a:r>
              <a:rPr lang="cs-CZ" altLang="en-US" sz="2000" dirty="0"/>
              <a:t>             RED Piano             Diamant                 </a:t>
            </a:r>
            <a:r>
              <a:rPr lang="cs-CZ" altLang="en-US" sz="2000" dirty="0" err="1"/>
              <a:t>Silentboard</a:t>
            </a:r>
            <a:r>
              <a:rPr lang="cs-CZ" altLang="en-US" sz="1800" dirty="0">
                <a:latin typeface="Arial" charset="0"/>
              </a:rPr>
              <a:t>         </a:t>
            </a:r>
            <a:r>
              <a:rPr lang="cs-CZ" altLang="en-US" sz="2000" dirty="0" err="1"/>
              <a:t>Massivbauplatte</a:t>
            </a:r>
            <a:endParaRPr lang="cs-CZ" altLang="en-US" sz="2000" dirty="0"/>
          </a:p>
          <a:p>
            <a:pPr marL="0" indent="0" eaLnBrk="1" hangingPunct="1">
              <a:buFont typeface="Arial" charset="0"/>
              <a:buNone/>
            </a:pPr>
            <a:r>
              <a:rPr lang="cs-CZ" altLang="en-US" sz="1400" dirty="0">
                <a:latin typeface="Arial" charset="0"/>
              </a:rPr>
              <a:t>         </a:t>
            </a:r>
          </a:p>
          <a:p>
            <a:pPr marL="0" indent="0" eaLnBrk="1" hangingPunct="1">
              <a:buFont typeface="Arial" charset="0"/>
              <a:buNone/>
            </a:pPr>
            <a:endParaRPr lang="cs-CZ" altLang="en-US" sz="14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altLang="en-US" sz="14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fr-FR" altLang="en-US" sz="16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altLang="en-US" sz="1600" dirty="0"/>
          </a:p>
          <a:p>
            <a:pPr marL="0" indent="0" eaLnBrk="1" hangingPunct="1">
              <a:buFont typeface="Arial" charset="0"/>
              <a:buNone/>
            </a:pPr>
            <a:r>
              <a:rPr lang="cs-CZ" altLang="en-US" sz="2000" b="1" dirty="0">
                <a:solidFill>
                  <a:srgbClr val="FF0000"/>
                </a:solidFill>
              </a:rPr>
              <a:t>			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en-US" sz="2800" b="1" dirty="0">
                <a:solidFill>
                  <a:srgbClr val="FF0000"/>
                </a:solidFill>
              </a:rPr>
              <a:t>			</a:t>
            </a:r>
            <a:r>
              <a:rPr lang="cs-CZ" altLang="en-US" sz="2000" b="1" dirty="0">
                <a:solidFill>
                  <a:srgbClr val="FF0000"/>
                </a:solidFill>
              </a:rPr>
              <a:t>									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16" descr="G:\Marketing\Private\CENÍKY\CENÍK 2018\FOTKY\Fot_Cenik_2018_Sucha_vystavba\Foto KNAUF Suchá výstavba\Deska_Knauf_White_HR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1" y="2709858"/>
            <a:ext cx="1892657" cy="126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77" y="2709861"/>
            <a:ext cx="1755535" cy="126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G:\Marketing\Private\CENÍKY\CENÍK 2018\FOTKY\Fot_Cenik_2018_Sucha_vystavba\Foto KNAUF Suchá výstavba\DIAMANT tvrzena deska 12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49" y="2712627"/>
            <a:ext cx="1894589" cy="126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:\Marketing\Private\CENÍKY\CENÍK 2018\FOTKY\Fot_Cenik_2018_Sucha_vystavba\Foto KNAUF Suchá výstavba\Deska_SILENTBOA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08" y="2709859"/>
            <a:ext cx="1878701" cy="126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G:\Marketing\Private\CENÍKY\CENÍK 2018\FOTKY\Fot_Cenik_2018_Sucha_vystavba\Foto KNAUF Suchá výstavba\Deska_massivbauplatte r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279" y="2709857"/>
            <a:ext cx="1918420" cy="126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987855" y="4203700"/>
            <a:ext cx="1119187" cy="307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000" b="1" dirty="0">
                <a:solidFill>
                  <a:srgbClr val="FF0000"/>
                </a:solidFill>
              </a:rPr>
              <a:t>8,2 kg/m2</a:t>
            </a:r>
            <a:endParaRPr lang="de-DE" altLang="en-US" sz="2000" dirty="0"/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3030750" y="4203699"/>
            <a:ext cx="1525588" cy="307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000" b="1" dirty="0">
                <a:solidFill>
                  <a:srgbClr val="FF0000"/>
                </a:solidFill>
              </a:rPr>
              <a:t>10,2 kg/m2</a:t>
            </a:r>
            <a:endParaRPr lang="de-DE" altLang="en-US" sz="2000" dirty="0"/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5336843" y="4194985"/>
            <a:ext cx="1346200" cy="307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000" b="1" dirty="0">
                <a:solidFill>
                  <a:srgbClr val="FF0000"/>
                </a:solidFill>
              </a:rPr>
              <a:t>13,0 kg/m2</a:t>
            </a:r>
            <a:endParaRPr lang="de-DE" altLang="en-US" sz="2000" dirty="0"/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7559520" y="4203700"/>
            <a:ext cx="1387475" cy="307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000" b="1" dirty="0">
                <a:solidFill>
                  <a:srgbClr val="FF0000"/>
                </a:solidFill>
              </a:rPr>
              <a:t>18,0 kg/m2</a:t>
            </a:r>
            <a:endParaRPr lang="de-DE" altLang="en-US" sz="2000" dirty="0"/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 bwMode="auto">
          <a:xfrm>
            <a:off x="9847014" y="4203700"/>
            <a:ext cx="1504950" cy="307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000" b="1" dirty="0">
                <a:solidFill>
                  <a:srgbClr val="FF0000"/>
                </a:solidFill>
              </a:rPr>
              <a:t>20,0 kg/m2</a:t>
            </a:r>
            <a:endParaRPr lang="de-DE" altLang="en-US" sz="2000" dirty="0"/>
          </a:p>
        </p:txBody>
      </p:sp>
      <p:sp>
        <p:nvSpPr>
          <p:cNvPr id="18" name="Content Placeholder 4"/>
          <p:cNvSpPr>
            <a:spLocks noGrp="1"/>
          </p:cNvSpPr>
          <p:nvPr>
            <p:ph idx="4294967295"/>
          </p:nvPr>
        </p:nvSpPr>
        <p:spPr>
          <a:xfrm>
            <a:off x="601121" y="4776124"/>
            <a:ext cx="11291015" cy="53162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en-US" sz="2000" dirty="0"/>
              <a:t>…jak to funguje???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en-US" sz="1400" dirty="0">
                <a:latin typeface="Arial" charset="0"/>
              </a:rPr>
              <a:t>         </a:t>
            </a:r>
          </a:p>
          <a:p>
            <a:pPr marL="0" indent="0" eaLnBrk="1" hangingPunct="1">
              <a:buFont typeface="Arial" charset="0"/>
              <a:buNone/>
            </a:pPr>
            <a:endParaRPr lang="cs-CZ" altLang="en-US" sz="14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altLang="en-US" sz="14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fr-FR" altLang="en-US" sz="16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altLang="en-US" sz="1600" dirty="0"/>
          </a:p>
          <a:p>
            <a:pPr marL="0" indent="0" eaLnBrk="1" hangingPunct="1">
              <a:buFont typeface="Arial" charset="0"/>
              <a:buNone/>
            </a:pPr>
            <a:r>
              <a:rPr lang="cs-CZ" altLang="en-US" sz="2000" b="1" dirty="0">
                <a:solidFill>
                  <a:srgbClr val="FF0000"/>
                </a:solidFill>
              </a:rPr>
              <a:t>			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en-US" sz="2800" b="1" dirty="0">
                <a:solidFill>
                  <a:srgbClr val="FF0000"/>
                </a:solidFill>
              </a:rPr>
              <a:t>			</a:t>
            </a:r>
            <a:r>
              <a:rPr lang="cs-CZ" altLang="en-US" sz="2000" b="1" dirty="0">
                <a:solidFill>
                  <a:srgbClr val="FF0000"/>
                </a:solidFill>
              </a:rPr>
              <a:t>									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Zástupný symbol pro text 4">
            <a:extLst>
              <a:ext uri="{FF2B5EF4-FFF2-40B4-BE49-F238E27FC236}">
                <a16:creationId xmlns:a16="http://schemas.microsoft.com/office/drawing/2014/main" xmlns="" id="{26A26BE1-4464-497A-BCD9-F0B4739E7BAA}"/>
              </a:ext>
            </a:extLst>
          </p:cNvPr>
          <p:cNvSpPr txBox="1">
            <a:spLocks/>
          </p:cNvSpPr>
          <p:nvPr/>
        </p:nvSpPr>
        <p:spPr>
          <a:xfrm>
            <a:off x="866362" y="1101451"/>
            <a:ext cx="8460000" cy="46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SzPct val="75000"/>
              <a:buFontTx/>
              <a:buNone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75000"/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Akustika mezi místnostmi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64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66363" y="1809770"/>
            <a:ext cx="9109164" cy="4030529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Desky pro použití v akustice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Porovnání stěny W112 s různými deskami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Porovnání W626 s různými deskami a vlivy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Porovnání lehkých stropů D112, rozdíl Diamant x </a:t>
            </a:r>
            <a:r>
              <a:rPr lang="cs-CZ" altLang="cs-CZ" dirty="0" err="1">
                <a:cs typeface="Arial" panose="020B0604020202020204" pitchFamily="34" charset="0"/>
              </a:rPr>
              <a:t>Silentboard</a:t>
            </a:r>
            <a:endParaRPr lang="cs-CZ" altLang="cs-CZ" dirty="0"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Praktická ukázka – GKF, DIAMANT, SILENT – na ní ukázka vrstevnatosti a vliv mezer 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cs typeface="Arial" panose="020B0604020202020204" pitchFamily="34" charset="0"/>
              </a:rPr>
              <a:t>Reference – Lucerna či jiné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66362" y="1101451"/>
            <a:ext cx="8460000" cy="468000"/>
          </a:xfrm>
        </p:spPr>
        <p:txBody>
          <a:bodyPr/>
          <a:lstStyle/>
          <a:p>
            <a:r>
              <a:rPr lang="cs-CZ" dirty="0"/>
              <a:t>Akustika mezi místnostmi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Akustika vnitřních prostor</a:t>
            </a:r>
          </a:p>
        </p:txBody>
      </p:sp>
    </p:spTree>
    <p:extLst>
      <p:ext uri="{BB962C8B-B14F-4D97-AF65-F5344CB8AC3E}">
        <p14:creationId xmlns:p14="http://schemas.microsoft.com/office/powerpoint/2010/main" val="148508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Změna desky – změna vlastností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781" y="903286"/>
            <a:ext cx="147637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E:\Dokumenty\Příprava podkladů\2018\Akustika\Obrázky\W112\ID_880547_W112_Diama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r="15891"/>
          <a:stretch/>
        </p:blipFill>
        <p:spPr bwMode="auto">
          <a:xfrm>
            <a:off x="10122417" y="2355849"/>
            <a:ext cx="14763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E:\Dokumenty\Příprava podkladů\2018\Akustika\Obrázky\W112\ID_861722_W112_Silentboar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1" r="16431"/>
          <a:stretch/>
        </p:blipFill>
        <p:spPr bwMode="auto">
          <a:xfrm>
            <a:off x="10122417" y="4111624"/>
            <a:ext cx="14763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3287823" y="5439439"/>
            <a:ext cx="5728586" cy="91307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800" dirty="0"/>
              <a:t>Pórobetonová příčka neomítnutá</a:t>
            </a:r>
          </a:p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800" dirty="0"/>
              <a:t>250 mm - cca 47 dB</a:t>
            </a:r>
            <a:endParaRPr lang="de-DE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8" y="1750770"/>
            <a:ext cx="8802651" cy="325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5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945914" y="428921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Změna desky – změna vlastností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00" y="1214733"/>
            <a:ext cx="1573212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E:\Dokumenty\Příprava podkladů\2018\Akustika\Obrázky\W626\ID_841427_W626_Diama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1" r="17075"/>
          <a:stretch/>
        </p:blipFill>
        <p:spPr bwMode="auto">
          <a:xfrm>
            <a:off x="9946500" y="2672058"/>
            <a:ext cx="1573212" cy="175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E:\Dokumenty\Příprava podkladů\2018\Akustika\Obrázky\W626\ID_861617_W626_Silentboar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r="17087"/>
          <a:stretch/>
        </p:blipFill>
        <p:spPr bwMode="auto">
          <a:xfrm>
            <a:off x="9946500" y="4422406"/>
            <a:ext cx="1573212" cy="175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4" y="1485180"/>
            <a:ext cx="7113605" cy="352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3287823" y="5439439"/>
            <a:ext cx="5728586" cy="91307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800" dirty="0"/>
              <a:t>Referenční stěna z pórobetonu</a:t>
            </a:r>
          </a:p>
          <a:p>
            <a:pPr algn="ctr"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800" dirty="0" err="1"/>
              <a:t>tl</a:t>
            </a:r>
            <a:r>
              <a:rPr lang="cs-CZ" altLang="en-US" sz="2800" dirty="0"/>
              <a:t>. 175 mm, </a:t>
            </a:r>
            <a:r>
              <a:rPr lang="cs-CZ" altLang="en-US" sz="2800" dirty="0" err="1"/>
              <a:t>R</a:t>
            </a:r>
            <a:r>
              <a:rPr lang="cs-CZ" altLang="en-US" sz="1800" dirty="0" err="1"/>
              <a:t>w</a:t>
            </a:r>
            <a:r>
              <a:rPr lang="cs-CZ" altLang="en-US" sz="2800" dirty="0"/>
              <a:t> = 38 dB</a:t>
            </a:r>
            <a:endParaRPr lang="de-DE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4449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</p:spPr>
        <p:txBody>
          <a:bodyPr/>
          <a:lstStyle/>
          <a:p>
            <a:r>
              <a:rPr lang="cs-CZ" dirty="0"/>
              <a:t>Akustika vnitřních prostor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855729" y="1058921"/>
            <a:ext cx="8460000" cy="468000"/>
          </a:xfrm>
        </p:spPr>
        <p:txBody>
          <a:bodyPr/>
          <a:lstStyle/>
          <a:p>
            <a:r>
              <a:rPr lang="cs-CZ" dirty="0"/>
              <a:t>Změna desky – změna vlastností</a:t>
            </a: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2979479" y="5101452"/>
            <a:ext cx="9102117" cy="1395254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800" dirty="0"/>
              <a:t>Referenční dřevěný trámový strop</a:t>
            </a:r>
          </a:p>
          <a:p>
            <a:pPr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800" dirty="0"/>
              <a:t>Trámy 120x180 mm, os. </a:t>
            </a:r>
            <a:r>
              <a:rPr lang="cs-CZ" altLang="en-US" sz="2800" dirty="0" err="1"/>
              <a:t>vz</a:t>
            </a:r>
            <a:r>
              <a:rPr lang="cs-CZ" altLang="en-US" sz="2800" dirty="0"/>
              <a:t>. 500 mm, skelná izolace </a:t>
            </a:r>
            <a:r>
              <a:rPr lang="cs-CZ" altLang="en-US" sz="2800" dirty="0" err="1"/>
              <a:t>tl</a:t>
            </a:r>
            <a:r>
              <a:rPr lang="cs-CZ" altLang="en-US" sz="2800" dirty="0"/>
              <a:t>. 160 mm </a:t>
            </a:r>
          </a:p>
          <a:p>
            <a:pPr defTabSz="914400"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cs-CZ" altLang="en-US" sz="2800" dirty="0"/>
              <a:t>mezi trámy – </a:t>
            </a:r>
            <a:r>
              <a:rPr lang="cs-CZ" altLang="en-US" sz="2800" dirty="0" err="1"/>
              <a:t>R</a:t>
            </a:r>
            <a:r>
              <a:rPr lang="cs-CZ" altLang="en-US" sz="1800" dirty="0" err="1"/>
              <a:t>w</a:t>
            </a:r>
            <a:r>
              <a:rPr lang="cs-CZ" altLang="en-US" sz="2800" dirty="0"/>
              <a:t> = 43 dB, </a:t>
            </a:r>
            <a:r>
              <a:rPr lang="cs-CZ" altLang="en-US" sz="2800" dirty="0" err="1"/>
              <a:t>L</a:t>
            </a:r>
            <a:r>
              <a:rPr lang="cs-CZ" altLang="en-US" sz="1800" dirty="0" err="1"/>
              <a:t>n,w</a:t>
            </a:r>
            <a:r>
              <a:rPr lang="cs-CZ" altLang="en-US" sz="2800" dirty="0"/>
              <a:t> = 80 dB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722" y="3986546"/>
            <a:ext cx="2781874" cy="15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1" y="1571666"/>
            <a:ext cx="8587341" cy="34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406740"/>
      </p:ext>
    </p:extLst>
  </p:cSld>
  <p:clrMapOvr>
    <a:masterClrMapping/>
  </p:clrMapOvr>
</p:sld>
</file>

<file path=ppt/theme/theme1.xml><?xml version="1.0" encoding="utf-8"?>
<a:theme xmlns:a="http://schemas.openxmlformats.org/drawingml/2006/main" name="KI_presentation_16x9 (1)">
  <a:themeElements>
    <a:clrScheme name="Knauf">
      <a:dk1>
        <a:sysClr val="windowText" lastClr="000000"/>
      </a:dk1>
      <a:lt1>
        <a:sysClr val="window" lastClr="FFFFFF"/>
      </a:lt1>
      <a:dk2>
        <a:srgbClr val="009FE3"/>
      </a:dk2>
      <a:lt2>
        <a:srgbClr val="E6E6E6"/>
      </a:lt2>
      <a:accent1>
        <a:srgbClr val="009FE3"/>
      </a:accent1>
      <a:accent2>
        <a:srgbClr val="F8A800"/>
      </a:accent2>
      <a:accent3>
        <a:srgbClr val="00BD71"/>
      </a:accent3>
      <a:accent4>
        <a:srgbClr val="1D4E60"/>
      </a:accent4>
      <a:accent5>
        <a:srgbClr val="A5ACAF"/>
      </a:accent5>
      <a:accent6>
        <a:srgbClr val="70C8E6"/>
      </a:accent6>
      <a:hlink>
        <a:srgbClr val="009FE3"/>
      </a:hlink>
      <a:folHlink>
        <a:srgbClr val="1D4E60"/>
      </a:folHlink>
    </a:clrScheme>
    <a:fontScheme name="Knau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KI_presentation_16x9.potx" id="{7535BC4A-2209-466D-89D9-C4EBD91A9D1B}" vid="{8D3221EE-862E-48D0-A0E1-3D48F6A119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nauf.Country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Belgium</TermName>
          <TermId xmlns="http://schemas.microsoft.com/office/infopath/2007/PartnerControls">6919da25-35ea-4faa-b859-06e6da83da71</TermId>
        </TermInfo>
      </Terms>
    </Knauf.CountryMulti.TaxHTField>
    <TaxCatchAll xmlns="ab6faf17-31e9-482f-94ef-c2f72b472102">
      <Value>4</Value>
      <Value>3</Value>
      <Value>2</Value>
      <Value>1</Value>
    </TaxCatchAll>
    <Knauf.Company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Knauf Insulation SPRL</TermName>
          <TermId xmlns="http://schemas.microsoft.com/office/infopath/2007/PartnerControls">154b1a33-2f26-4fa0-9a97-7691e79b8df7</TermId>
        </TermInfo>
      </Terms>
    </Knauf.CompanyMulti.TaxHTField>
    <Knauf.Region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Western Europe</TermName>
          <TermId xmlns="http://schemas.microsoft.com/office/infopath/2007/PartnerControls">c8eafac5-c72f-4794-8fce-90c769cffe20</TermId>
        </TermInfo>
      </Terms>
    </Knauf.RegionMulti.TaxHTField>
    <TaxKeywordTaxHTField xmlns="ab6faf17-31e9-482f-94ef-c2f72b472102">
      <Terms xmlns="http://schemas.microsoft.com/office/infopath/2007/PartnerControls"/>
    </TaxKeywordTaxHTField>
    <Knauf.Location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Visé</TermName>
          <TermId xmlns="http://schemas.microsoft.com/office/infopath/2007/PartnerControls">c292cfdf-ef6f-4bfe-9bd5-80ee1f6c07e3</TermId>
        </TermInfo>
      </Terms>
    </Knauf.LocationMulti.TaxHTField>
    <Knauf.DepartmentMulti.TaxHTField xmlns="urn:Knauf:SharePoint">
      <Terms xmlns="http://schemas.microsoft.com/office/infopath/2007/PartnerControls"/>
    </Knauf.DepartmentMulti.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518B915D3D9459F0F33C88D454F2F" ma:contentTypeVersion="13" ma:contentTypeDescription="Create a new document." ma:contentTypeScope="" ma:versionID="d1e4fc9378bd465c360362faec0c9d80">
  <xsd:schema xmlns:xsd="http://www.w3.org/2001/XMLSchema" xmlns:xs="http://www.w3.org/2001/XMLSchema" xmlns:p="http://schemas.microsoft.com/office/2006/metadata/properties" xmlns:ns2="ab6faf17-31e9-482f-94ef-c2f72b472102" xmlns:ns3="urn:Knauf:SharePoint" targetNamespace="http://schemas.microsoft.com/office/2006/metadata/properties" ma:root="true" ma:fieldsID="0bd93c5afb9b51e49ac7f85a396bf74c" ns2:_="" ns3:_="">
    <xsd:import namespace="ab6faf17-31e9-482f-94ef-c2f72b472102"/>
    <xsd:import namespace="urn:Knauf:SharePoint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Knauf.CompanyMulti.TaxHTField" minOccurs="0"/>
                <xsd:element ref="ns3:Knauf.CountryMulti.TaxHTField" minOccurs="0"/>
                <xsd:element ref="ns3:Knauf.DepartmentMulti.TaxHTField" minOccurs="0"/>
                <xsd:element ref="ns3:Knauf.LocationMulti.TaxHTField" minOccurs="0"/>
                <xsd:element ref="ns3:Knauf.RegionMulti.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faf17-31e9-482f-94ef-c2f72b47210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f2ca994e-af34-4201-b48a-8ed6c626547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7e5192a-7010-4011-97c7-598d2b21587d}" ma:internalName="TaxCatchAll" ma:showField="CatchAllData" ma:web="ab6faf17-31e9-482f-94ef-c2f72b4721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urn:Knauf:SharePoint" elementFormDefault="qualified">
    <xsd:import namespace="http://schemas.microsoft.com/office/2006/documentManagement/types"/>
    <xsd:import namespace="http://schemas.microsoft.com/office/infopath/2007/PartnerControls"/>
    <xsd:element name="Knauf.CompanyMulti.TaxHTField" ma:index="12" nillable="true" ma:taxonomy="true" ma:internalName="knCompanyMultiTaxHTField" ma:taxonomyFieldName="knCompanyMulti" ma:displayName="Company" ma:fieldId="{51549ae3-83f2-4407-9b38-0056973c0dd0}" ma:taxonomyMulti="true" ma:sspId="f2ca994e-af34-4201-b48a-8ed6c6265478" ma:termSetId="7cc8d493-7f4e-4371-aeaa-45177294cd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CountryMulti.TaxHTField" ma:index="14" nillable="true" ma:taxonomy="true" ma:internalName="knCountryMultiTaxHTField" ma:taxonomyFieldName="knCountryMulti" ma:displayName="Country" ma:fieldId="{97296cf0-f310-45c1-bbd7-7b93f99a9146}" ma:taxonomyMulti="true" ma:sspId="f2ca994e-af34-4201-b48a-8ed6c6265478" ma:termSetId="ca559cce-198a-40c2-96e1-840d5f1c9a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DepartmentMulti.TaxHTField" ma:index="16" nillable="true" ma:taxonomy="true" ma:internalName="knDepartmentMultiTaxHTField" ma:taxonomyFieldName="knDepartmentMulti" ma:displayName="Department" ma:fieldId="{03b6a289-0f23-476d-b92f-fe2ad907be73}" ma:taxonomyMulti="true" ma:sspId="f2ca994e-af34-4201-b48a-8ed6c6265478" ma:termSetId="21f8ccb5-3c74-4827-8616-35309b17aa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LocationMulti.TaxHTField" ma:index="18" nillable="true" ma:taxonomy="true" ma:internalName="knLocationMultiTaxHTField" ma:taxonomyFieldName="knLocationMulti" ma:displayName="Location" ma:fieldId="{ae9346f5-ef99-4e26-af31-06e8db55e8e6}" ma:taxonomyMulti="true" ma:sspId="f2ca994e-af34-4201-b48a-8ed6c6265478" ma:termSetId="725dbfc8-dd29-4c2d-b817-6854c5178c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RegionMulti.TaxHTField" ma:index="20" nillable="true" ma:taxonomy="true" ma:internalName="knRegionMultiTaxHTField" ma:taxonomyFieldName="knRegionMulti" ma:displayName="Region" ma:fieldId="{b671f407-eca4-4ecc-b463-966934f7a0d5}" ma:taxonomyMulti="true" ma:sspId="f2ca994e-af34-4201-b48a-8ed6c6265478" ma:termSetId="2346fd2d-d692-4cd0-8191-a5c51d2376c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4796D-6758-459C-B818-1F0E21C0B8E2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ab6faf17-31e9-482f-94ef-c2f72b472102"/>
    <ds:schemaRef ds:uri="urn:Knauf:SharePoint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E4A130-2BED-40E3-8CBD-9FF96D849E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E55E16-7A55-4ADA-903E-F7E1F7D32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6faf17-31e9-482f-94ef-c2f72b472102"/>
    <ds:schemaRef ds:uri="urn:Knauf:SharePoint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KI_presentation_16x9 (1)</Template>
  <TotalTime>20349</TotalTime>
  <Words>358</Words>
  <Application>Microsoft Office PowerPoint</Application>
  <PresentationFormat>Vlastní</PresentationFormat>
  <Paragraphs>138</Paragraphs>
  <Slides>23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KI_presentation_16x9 (1)</vt:lpstr>
      <vt:lpstr>Jak na akustiku v interiérech</vt:lpstr>
      <vt:lpstr>Jaké druhy akustiky řešíme v interiéru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Akustika vnitřních prostor</vt:lpstr>
      <vt:lpstr>Děkuji za pozornost!</vt:lpstr>
    </vt:vector>
  </TitlesOfParts>
  <Company>Knauf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‘Title slide’ title – Arial 36pt bold, line spacing: multiple 0.9</dc:title>
  <dc:creator>JanosovaR</dc:creator>
  <cp:lastModifiedBy>MalaM</cp:lastModifiedBy>
  <cp:revision>199</cp:revision>
  <dcterms:created xsi:type="dcterms:W3CDTF">2017-07-13T12:03:17Z</dcterms:created>
  <dcterms:modified xsi:type="dcterms:W3CDTF">2019-02-18T14:11:38Z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0x010100D13518B915D3D9459F0F33C88D454F2F</vt:lpwstr>
  </property>
  <property fmtid="{D5CDD505-2E9C-101B-9397-08002B2CF9AE}" pid="3" name="TaxKeyword">
    <vt:lpwstr/>
  </property>
  <property fmtid="{D5CDD505-2E9C-101B-9397-08002B2CF9AE}" pid="4" name="knCountryMulti">
    <vt:lpwstr>2;#Belgium|6919da25-35ea-4faa-b859-06e6da83da71</vt:lpwstr>
  </property>
  <property fmtid="{D5CDD505-2E9C-101B-9397-08002B2CF9AE}" pid="5" name="knLocationMulti">
    <vt:lpwstr>3;#Visé|c292cfdf-ef6f-4bfe-9bd5-80ee1f6c07e3</vt:lpwstr>
  </property>
  <property fmtid="{D5CDD505-2E9C-101B-9397-08002B2CF9AE}" pid="6" name="knCompanyMulti">
    <vt:lpwstr>1;#Knauf Insulation SPRL|154b1a33-2f26-4fa0-9a97-7691e79b8df7</vt:lpwstr>
  </property>
  <property fmtid="{D5CDD505-2E9C-101B-9397-08002B2CF9AE}" pid="7" name="knDepartmentMulti">
    <vt:lpwstr/>
  </property>
  <property fmtid="{D5CDD505-2E9C-101B-9397-08002B2CF9AE}" pid="8" name="knRegionMulti">
    <vt:lpwstr>4;#Western Europe|c8eafac5-c72f-4794-8fce-90c769cffe20</vt:lpwstr>
  </property>
</Properties>
</file>